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8" r:id="rId2"/>
    <p:sldMasterId id="2147483668" r:id="rId3"/>
  </p:sldMasterIdLst>
  <p:notesMasterIdLst>
    <p:notesMasterId r:id="rId28"/>
  </p:notesMasterIdLst>
  <p:handoutMasterIdLst>
    <p:handoutMasterId r:id="rId29"/>
  </p:handoutMasterIdLst>
  <p:sldIdLst>
    <p:sldId id="256" r:id="rId4"/>
    <p:sldId id="289" r:id="rId5"/>
    <p:sldId id="287" r:id="rId6"/>
    <p:sldId id="260" r:id="rId7"/>
    <p:sldId id="285" r:id="rId8"/>
    <p:sldId id="272" r:id="rId9"/>
    <p:sldId id="273" r:id="rId10"/>
    <p:sldId id="288" r:id="rId11"/>
    <p:sldId id="276" r:id="rId12"/>
    <p:sldId id="281" r:id="rId13"/>
    <p:sldId id="282" r:id="rId14"/>
    <p:sldId id="277" r:id="rId15"/>
    <p:sldId id="278" r:id="rId16"/>
    <p:sldId id="274" r:id="rId17"/>
    <p:sldId id="258" r:id="rId18"/>
    <p:sldId id="259" r:id="rId19"/>
    <p:sldId id="283" r:id="rId20"/>
    <p:sldId id="262" r:id="rId21"/>
    <p:sldId id="264" r:id="rId22"/>
    <p:sldId id="261" r:id="rId23"/>
    <p:sldId id="286" r:id="rId24"/>
    <p:sldId id="265" r:id="rId25"/>
    <p:sldId id="266" r:id="rId26"/>
    <p:sldId id="267"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A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p:cViewPr varScale="1">
        <p:scale>
          <a:sx n="67" d="100"/>
          <a:sy n="67" d="100"/>
        </p:scale>
        <p:origin x="1416" y="6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5" d="100"/>
          <a:sy n="75" d="100"/>
        </p:scale>
        <p:origin x="-2772"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33400" y="304800"/>
            <a:ext cx="2971800" cy="457200"/>
          </a:xfrm>
          <a:prstGeom prst="rect">
            <a:avLst/>
          </a:prstGeom>
        </p:spPr>
        <p:txBody>
          <a:bodyPr vert="horz" lIns="91440" tIns="45720" rIns="91440" bIns="45720" rtlCol="0"/>
          <a:lstStyle>
            <a:lvl1pPr algn="l">
              <a:defRPr sz="1200"/>
            </a:lvl1pPr>
          </a:lstStyle>
          <a:p>
            <a:endParaRPr lang="en-US" b="1" dirty="0">
              <a:latin typeface="Arial" pitchFamily="34" charset="0"/>
              <a:cs typeface="Arial" pitchFamily="34" charset="0"/>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sz="900" dirty="0" smtClean="0">
                <a:latin typeface="Arial" pitchFamily="34" charset="0"/>
                <a:cs typeface="Arial" pitchFamily="34" charset="0"/>
              </a:rPr>
              <a:t>© Services Transformation and Innovation Group, LLC. All rights reserved.</a:t>
            </a:r>
            <a:endParaRPr lang="en-US" sz="900" dirty="0">
              <a:latin typeface="Arial" pitchFamily="34" charset="0"/>
              <a:cs typeface="Arial" pitchFamily="34"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FF06855-171D-4819-B412-6E6A8091BB87}" type="slidenum">
              <a:rPr lang="en-US" sz="900" smtClean="0">
                <a:latin typeface="Arial" pitchFamily="34" charset="0"/>
                <a:cs typeface="Arial" pitchFamily="34" charset="0"/>
              </a:rPr>
              <a:pPr/>
              <a:t>‹#›</a:t>
            </a:fld>
            <a:endParaRPr lang="en-US" sz="900" dirty="0">
              <a:latin typeface="Arial" pitchFamily="34" charset="0"/>
              <a:cs typeface="Arial" pitchFamily="34" charset="0"/>
            </a:endParaRPr>
          </a:p>
        </p:txBody>
      </p:sp>
      <p:pic>
        <p:nvPicPr>
          <p:cNvPr id="6" name="Picture 5" descr="ServTrans-Logo+4C.jpg"/>
          <p:cNvPicPr>
            <a:picLocks noChangeAspect="1"/>
          </p:cNvPicPr>
          <p:nvPr/>
        </p:nvPicPr>
        <p:blipFill>
          <a:blip r:embed="rId2" cstate="print"/>
          <a:stretch>
            <a:fillRect/>
          </a:stretch>
        </p:blipFill>
        <p:spPr>
          <a:xfrm>
            <a:off x="4876800" y="396240"/>
            <a:ext cx="1449977" cy="365760"/>
          </a:xfrm>
          <a:prstGeom prst="rect">
            <a:avLst/>
          </a:prstGeom>
        </p:spPr>
      </p:pic>
    </p:spTree>
    <p:extLst>
      <p:ext uri="{BB962C8B-B14F-4D97-AF65-F5344CB8AC3E}">
        <p14:creationId xmlns:p14="http://schemas.microsoft.com/office/powerpoint/2010/main" val="17033052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33400" y="76200"/>
            <a:ext cx="2971800" cy="457200"/>
          </a:xfrm>
          <a:prstGeom prst="rect">
            <a:avLst/>
          </a:prstGeom>
        </p:spPr>
        <p:txBody>
          <a:bodyPr vert="horz" lIns="91440" tIns="45720" rIns="91440" bIns="45720" rtlCol="0"/>
          <a:lstStyle>
            <a:lvl1pPr algn="l">
              <a:defRPr sz="1200" b="1">
                <a:latin typeface="Arial" pitchFamily="34" charset="0"/>
                <a:cs typeface="Arial" pitchFamily="34" charset="0"/>
              </a:defRPr>
            </a:lvl1pPr>
          </a:lstStyle>
          <a:p>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152400" y="8610600"/>
            <a:ext cx="2971800" cy="457200"/>
          </a:xfrm>
          <a:prstGeom prst="rect">
            <a:avLst/>
          </a:prstGeom>
        </p:spPr>
        <p:txBody>
          <a:bodyPr vert="horz" lIns="91440" tIns="45720" rIns="91440" bIns="45720" rtlCol="0" anchor="b"/>
          <a:lstStyle>
            <a:lvl1pPr algn="l">
              <a:defRPr sz="900">
                <a:latin typeface="Arial" pitchFamily="34" charset="0"/>
                <a:cs typeface="Arial" pitchFamily="34" charset="0"/>
              </a:defRPr>
            </a:lvl1pPr>
          </a:lstStyle>
          <a:p>
            <a:r>
              <a:rPr lang="en-US" dirty="0" smtClean="0"/>
              <a:t>© Services Transformation and Innovation Group, LLC. All rights reserved.</a:t>
            </a:r>
            <a:endParaRPr lang="en-US" dirty="0"/>
          </a:p>
        </p:txBody>
      </p:sp>
      <p:sp>
        <p:nvSpPr>
          <p:cNvPr id="7" name="Slide Number Placeholder 6"/>
          <p:cNvSpPr>
            <a:spLocks noGrp="1"/>
          </p:cNvSpPr>
          <p:nvPr>
            <p:ph type="sldNum" sz="quarter" idx="5"/>
          </p:nvPr>
        </p:nvSpPr>
        <p:spPr>
          <a:xfrm>
            <a:off x="3810000" y="8610600"/>
            <a:ext cx="2971800" cy="457200"/>
          </a:xfrm>
          <a:prstGeom prst="rect">
            <a:avLst/>
          </a:prstGeom>
        </p:spPr>
        <p:txBody>
          <a:bodyPr vert="horz" lIns="91440" tIns="45720" rIns="91440" bIns="45720" rtlCol="0" anchor="b"/>
          <a:lstStyle>
            <a:lvl1pPr algn="r">
              <a:defRPr sz="900">
                <a:latin typeface="Arial" pitchFamily="34" charset="0"/>
                <a:cs typeface="Arial" pitchFamily="34" charset="0"/>
              </a:defRPr>
            </a:lvl1pPr>
          </a:lstStyle>
          <a:p>
            <a:fld id="{3DF4DC24-8DEC-40F5-8312-58F05A4478CC}" type="slidenum">
              <a:rPr lang="en-US" smtClean="0"/>
              <a:pPr/>
              <a:t>‹#›</a:t>
            </a:fld>
            <a:endParaRPr lang="en-US" dirty="0"/>
          </a:p>
        </p:txBody>
      </p:sp>
      <p:pic>
        <p:nvPicPr>
          <p:cNvPr id="8" name="Picture 7" descr="ServTrans-Logo+4C.jpg"/>
          <p:cNvPicPr>
            <a:picLocks noChangeAspect="1"/>
          </p:cNvPicPr>
          <p:nvPr/>
        </p:nvPicPr>
        <p:blipFill>
          <a:blip r:embed="rId2"/>
          <a:stretch>
            <a:fillRect/>
          </a:stretch>
        </p:blipFill>
        <p:spPr>
          <a:xfrm>
            <a:off x="5257800" y="167640"/>
            <a:ext cx="1449977" cy="365760"/>
          </a:xfrm>
          <a:prstGeom prst="rect">
            <a:avLst/>
          </a:prstGeom>
        </p:spPr>
      </p:pic>
    </p:spTree>
    <p:extLst>
      <p:ext uri="{BB962C8B-B14F-4D97-AF65-F5344CB8AC3E}">
        <p14:creationId xmlns:p14="http://schemas.microsoft.com/office/powerpoint/2010/main" val="34566389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Arial" pitchFamily="34" charset="0"/>
      </a:defRPr>
    </a:lvl1pPr>
    <a:lvl2pPr marL="457200" algn="l" defTabSz="914400" rtl="0" eaLnBrk="1" latinLnBrk="0" hangingPunct="1">
      <a:defRPr sz="1200" kern="1200">
        <a:solidFill>
          <a:schemeClr val="tx1"/>
        </a:solidFill>
        <a:latin typeface="Arial" pitchFamily="34" charset="0"/>
        <a:ea typeface="+mn-ea"/>
        <a:cs typeface="Arial" pitchFamily="34" charset="0"/>
      </a:defRPr>
    </a:lvl2pPr>
    <a:lvl3pPr marL="914400" algn="l" defTabSz="914400" rtl="0" eaLnBrk="1" latinLnBrk="0" hangingPunct="1">
      <a:defRPr sz="1200" kern="1200">
        <a:solidFill>
          <a:schemeClr val="tx1"/>
        </a:solidFill>
        <a:latin typeface="Arial" pitchFamily="34" charset="0"/>
        <a:ea typeface="+mn-ea"/>
        <a:cs typeface="Arial" pitchFamily="34" charset="0"/>
      </a:defRPr>
    </a:lvl3pPr>
    <a:lvl4pPr marL="1371600" algn="l" defTabSz="914400" rtl="0" eaLnBrk="1" latinLnBrk="0" hangingPunct="1">
      <a:defRPr sz="1200" kern="1200">
        <a:solidFill>
          <a:schemeClr val="tx1"/>
        </a:solidFill>
        <a:latin typeface="Arial" pitchFamily="34" charset="0"/>
        <a:ea typeface="+mn-ea"/>
        <a:cs typeface="Arial" pitchFamily="34" charset="0"/>
      </a:defRPr>
    </a:lvl4pPr>
    <a:lvl5pPr marL="1828800" algn="l" defTabSz="914400" rtl="0" eaLnBrk="1" latinLnBrk="0" hangingPunct="1">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F4DC24-8DEC-40F5-8312-58F05A4478CC}" type="slidenum">
              <a:rPr lang="en-US" smtClean="0"/>
              <a:pPr/>
              <a:t>1</a:t>
            </a:fld>
            <a:endParaRPr lang="en-US" dirty="0"/>
          </a:p>
        </p:txBody>
      </p:sp>
    </p:spTree>
    <p:extLst>
      <p:ext uri="{BB962C8B-B14F-4D97-AF65-F5344CB8AC3E}">
        <p14:creationId xmlns:p14="http://schemas.microsoft.com/office/powerpoint/2010/main" val="1915199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0C9EE4B-36C8-4343-AD7C-A54A915A6D9C}" type="slidenum">
              <a:rPr lang="en-US" smtClean="0"/>
              <a:pPr>
                <a:defRPr/>
              </a:pPr>
              <a:t>11</a:t>
            </a:fld>
            <a:endParaRPr lang="en-US"/>
          </a:p>
        </p:txBody>
      </p:sp>
    </p:spTree>
    <p:extLst>
      <p:ext uri="{BB962C8B-B14F-4D97-AF65-F5344CB8AC3E}">
        <p14:creationId xmlns:p14="http://schemas.microsoft.com/office/powerpoint/2010/main" val="37100180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we hope to change the education system around service and service science then we need to understand how they work.</a:t>
            </a:r>
            <a:r>
              <a:rPr lang="en-US" baseline="0" dirty="0" smtClean="0"/>
              <a:t> This is a simplistic model of how Universities, public or private are driven. Economics plays a huge role. One of things that drives Universities to create new course or disciplines is the demand for skill in the labor force. This demand needs to be measured in terms of impact. Today, a lot of this done via industry classification categorized mostly by NAICS ( SIC ) codes. However a majority of these industry classifications were created back in the 1930 by the Census Bureau. These were formulated around industrial models defined 200 years ago by Adam Smith, in the “Wealth of Nations”</a:t>
            </a:r>
          </a:p>
          <a:p>
            <a:endParaRPr lang="en-US" baseline="0" dirty="0" smtClean="0"/>
          </a:p>
          <a:p>
            <a:r>
              <a:rPr lang="en-US" baseline="0" dirty="0" smtClean="0"/>
              <a:t>If we want the right output from Higher Education then we need to provide different inputs and incentives that will drive change. </a:t>
            </a:r>
            <a:endParaRPr lang="en-US" dirty="0"/>
          </a:p>
        </p:txBody>
      </p:sp>
      <p:sp>
        <p:nvSpPr>
          <p:cNvPr id="4" name="Slide Number Placeholder 3"/>
          <p:cNvSpPr>
            <a:spLocks noGrp="1"/>
          </p:cNvSpPr>
          <p:nvPr>
            <p:ph type="sldNum" sz="quarter" idx="10"/>
          </p:nvPr>
        </p:nvSpPr>
        <p:spPr/>
        <p:txBody>
          <a:bodyPr/>
          <a:lstStyle/>
          <a:p>
            <a:fld id="{0B7B570A-4C43-44D3-8BC9-A8FA352A4347}"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4388072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7B570A-4C43-44D3-8BC9-A8FA352A4347}"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16856504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2" descr="backgrounds,business concepts,charts,computers,economies,finances,Fotolia,global,men,profits,successes,tech,technologies"/>
          <p:cNvPicPr>
            <a:picLocks noChangeAspect="1" noChangeArrowheads="1"/>
          </p:cNvPicPr>
          <p:nvPr userDrawn="1"/>
        </p:nvPicPr>
        <p:blipFill>
          <a:blip r:embed="rId2" cstate="print"/>
          <a:srcRect/>
          <a:stretch>
            <a:fillRect/>
          </a:stretch>
        </p:blipFill>
        <p:spPr bwMode="auto">
          <a:xfrm>
            <a:off x="2057400" y="1419226"/>
            <a:ext cx="3505200" cy="3505200"/>
          </a:xfrm>
          <a:prstGeom prst="rect">
            <a:avLst/>
          </a:prstGeom>
          <a:noFill/>
        </p:spPr>
      </p:pic>
      <p:sp>
        <p:nvSpPr>
          <p:cNvPr id="5" name="TextBox 4"/>
          <p:cNvSpPr txBox="1"/>
          <p:nvPr userDrawn="1"/>
        </p:nvSpPr>
        <p:spPr>
          <a:xfrm>
            <a:off x="2057400" y="914400"/>
            <a:ext cx="4143442" cy="584775"/>
          </a:xfrm>
          <a:prstGeom prst="rect">
            <a:avLst/>
          </a:prstGeom>
          <a:noFill/>
        </p:spPr>
        <p:txBody>
          <a:bodyPr wrap="none" rtlCol="0">
            <a:spAutoFit/>
          </a:bodyPr>
          <a:lstStyle/>
          <a:p>
            <a:r>
              <a:rPr lang="en-US" sz="3200" b="1" dirty="0" smtClean="0">
                <a:solidFill>
                  <a:srgbClr val="FF0000"/>
                </a:solidFill>
                <a:effectLst>
                  <a:outerShdw blurRad="38100" dist="38100" dir="2700000" algn="tl">
                    <a:srgbClr val="000000">
                      <a:alpha val="43137"/>
                    </a:srgbClr>
                  </a:outerShdw>
                </a:effectLst>
              </a:rPr>
              <a:t>“The Service Economy”</a:t>
            </a:r>
            <a:endParaRPr lang="en-US" sz="3200" b="1" dirty="0">
              <a:solidFill>
                <a:srgbClr val="FF0000"/>
              </a:solidFill>
              <a:effectLst>
                <a:outerShdw blurRad="38100" dist="38100" dir="2700000" algn="tl">
                  <a:srgbClr val="000000">
                    <a:alpha val="43137"/>
                  </a:srgbClr>
                </a:outerShdw>
              </a:effectLst>
            </a:endParaRPr>
          </a:p>
        </p:txBody>
      </p:sp>
      <p:sp>
        <p:nvSpPr>
          <p:cNvPr id="6" name="TextBox 5"/>
          <p:cNvSpPr txBox="1"/>
          <p:nvPr userDrawn="1"/>
        </p:nvSpPr>
        <p:spPr>
          <a:xfrm>
            <a:off x="751102" y="4495800"/>
            <a:ext cx="6931385" cy="1323439"/>
          </a:xfrm>
          <a:prstGeom prst="rect">
            <a:avLst/>
          </a:prstGeom>
          <a:noFill/>
        </p:spPr>
        <p:txBody>
          <a:bodyPr wrap="none" rtlCol="0">
            <a:spAutoFit/>
          </a:bodyPr>
          <a:lstStyle/>
          <a:p>
            <a:pPr algn="ctr"/>
            <a:r>
              <a:rPr lang="en-US" sz="2000" b="1" dirty="0" smtClean="0">
                <a:solidFill>
                  <a:schemeClr val="tx2"/>
                </a:solidFill>
              </a:rPr>
              <a:t>ISSIP Service Economics</a:t>
            </a:r>
          </a:p>
          <a:p>
            <a:pPr algn="ctr"/>
            <a:endParaRPr lang="en-US" sz="2000" b="1" dirty="0" smtClean="0"/>
          </a:p>
          <a:p>
            <a:pPr algn="ctr"/>
            <a:r>
              <a:rPr lang="en-US" sz="2000" b="1" dirty="0" smtClean="0"/>
              <a:t>Can you measure the new services economy the same old way?</a:t>
            </a:r>
          </a:p>
          <a:p>
            <a:endParaRPr lang="en-US" sz="2000" b="1" dirty="0"/>
          </a:p>
        </p:txBody>
      </p:sp>
      <p:sp>
        <p:nvSpPr>
          <p:cNvPr id="13" name="Date Placeholder 12"/>
          <p:cNvSpPr>
            <a:spLocks noGrp="1"/>
          </p:cNvSpPr>
          <p:nvPr>
            <p:ph type="dt" sz="half" idx="10"/>
          </p:nvPr>
        </p:nvSpPr>
        <p:spPr/>
        <p:txBody>
          <a:bodyPr/>
          <a:lstStyle/>
          <a:p>
            <a:endParaRPr lang="en-US"/>
          </a:p>
        </p:txBody>
      </p:sp>
      <p:sp>
        <p:nvSpPr>
          <p:cNvPr id="14" name="Footer Placeholder 13"/>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p:txBody>
          <a:bodyPr/>
          <a:lstStyle/>
          <a:p>
            <a:fld id="{937EF59A-E949-4CF2-9730-4653578CADF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Slide Number Placeholder 5"/>
          <p:cNvSpPr>
            <a:spLocks noGrp="1"/>
          </p:cNvSpPr>
          <p:nvPr>
            <p:ph type="sldNum" sz="quarter" idx="12"/>
          </p:nvPr>
        </p:nvSpPr>
        <p:spPr/>
        <p:txBody>
          <a:bodyPr/>
          <a:lstStyle/>
          <a:p>
            <a:fld id="{DDFCE279-6AE6-459F-B2A0-0B8C901FA7B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DDFCE279-6AE6-459F-B2A0-0B8C901FA7BD}"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DDFCE279-6AE6-459F-B2A0-0B8C901FA7BD}"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DDFCE279-6AE6-459F-B2A0-0B8C901FA7BD}"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DDFCE279-6AE6-459F-B2A0-0B8C901FA7BD}"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DDFCE279-6AE6-459F-B2A0-0B8C901FA7BD}"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DFCE279-6AE6-459F-B2A0-0B8C901FA7BD}"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DDFCE279-6AE6-459F-B2A0-0B8C901FA7BD}"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DDFCE279-6AE6-459F-B2A0-0B8C901FA7BD}"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6D63CD9-170F-4D42-A26A-924F1477138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5261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6D63CD9-170F-4D42-A26A-924F1477138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3044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6D63CD9-170F-4D42-A26A-924F1477138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54197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6D63CD9-170F-4D42-A26A-924F1477138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72080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6D63CD9-170F-4D42-A26A-924F1477138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83819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6D63CD9-170F-4D42-A26A-924F1477138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29750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6D63CD9-170F-4D42-A26A-924F1477138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11382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6D63CD9-170F-4D42-A26A-924F1477138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55852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6D63CD9-170F-4D42-A26A-924F1477138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61940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6D63CD9-170F-4D42-A26A-924F1477138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47838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6D63CD9-170F-4D42-A26A-924F1477138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3088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19600"/>
            <a:ext cx="7354887" cy="13493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354887"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96200" cy="944562"/>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19600" y="1600200"/>
            <a:ext cx="3733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886200"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8862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95800" y="1524000"/>
            <a:ext cx="3733800"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95800" y="2174875"/>
            <a:ext cx="373380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281940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352800" y="273050"/>
            <a:ext cx="48006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0"/>
            <a:ext cx="281940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4800600"/>
            <a:ext cx="6553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143000" y="612775"/>
            <a:ext cx="6553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143000" y="5367338"/>
            <a:ext cx="6553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2.jpe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7" name="Picture 16" descr="sidebar3.jpg"/>
          <p:cNvPicPr>
            <a:picLocks noChangeAspect="1"/>
          </p:cNvPicPr>
          <p:nvPr userDrawn="1"/>
        </p:nvPicPr>
        <p:blipFill>
          <a:blip r:embed="rId11" cstate="print"/>
          <a:stretch>
            <a:fillRect/>
          </a:stretch>
        </p:blipFill>
        <p:spPr>
          <a:xfrm>
            <a:off x="8337176" y="0"/>
            <a:ext cx="806824" cy="6858000"/>
          </a:xfrm>
          <a:prstGeom prst="rect">
            <a:avLst/>
          </a:prstGeom>
        </p:spPr>
      </p:pic>
      <p:sp>
        <p:nvSpPr>
          <p:cNvPr id="2" name="Title Placeholder 1"/>
          <p:cNvSpPr>
            <a:spLocks noGrp="1"/>
          </p:cNvSpPr>
          <p:nvPr>
            <p:ph type="title"/>
          </p:nvPr>
        </p:nvSpPr>
        <p:spPr>
          <a:xfrm>
            <a:off x="457200" y="274638"/>
            <a:ext cx="7772400" cy="9445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371600"/>
            <a:ext cx="7772400" cy="47244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7EF59A-E949-4CF2-9730-4653578CADF8}" type="slidenum">
              <a:rPr lang="en-US" smtClean="0"/>
              <a:pPr/>
              <a:t>‹#›</a:t>
            </a:fld>
            <a:endParaRPr lang="en-US"/>
          </a:p>
        </p:txBody>
      </p:sp>
      <p:sp>
        <p:nvSpPr>
          <p:cNvPr id="7" name="Rectangle 6"/>
          <p:cNvSpPr/>
          <p:nvPr userDrawn="1"/>
        </p:nvSpPr>
        <p:spPr>
          <a:xfrm>
            <a:off x="0" y="6324600"/>
            <a:ext cx="9144000" cy="533400"/>
          </a:xfrm>
          <a:prstGeom prst="rect">
            <a:avLst/>
          </a:prstGeom>
          <a:solidFill>
            <a:schemeClr val="tx1">
              <a:lumMod val="65000"/>
              <a:lumOff val="3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Footer Placeholder 4"/>
          <p:cNvSpPr txBox="1">
            <a:spLocks/>
          </p:cNvSpPr>
          <p:nvPr userDrawn="1"/>
        </p:nvSpPr>
        <p:spPr>
          <a:xfrm>
            <a:off x="4724400" y="6629400"/>
            <a:ext cx="4343400" cy="136525"/>
          </a:xfrm>
          <a:prstGeom prst="rect">
            <a:avLst/>
          </a:prstGeom>
        </p:spPr>
        <p:txBody>
          <a:bodyPr/>
          <a:lstStyle>
            <a:lvl1pPr algn="l">
              <a:defRPr sz="800">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smtClean="0">
                <a:ln>
                  <a:noFill/>
                </a:ln>
                <a:solidFill>
                  <a:schemeClr val="bg1"/>
                </a:solidFill>
                <a:effectLst/>
                <a:uLnTx/>
                <a:uFillTx/>
                <a:latin typeface="+mn-lt"/>
                <a:ea typeface="+mn-ea"/>
                <a:cs typeface="+mn-cs"/>
              </a:rPr>
              <a:t>© Services Transformation &amp; Innovation Group, LLC  All rights reserved.</a:t>
            </a:r>
            <a:endParaRPr kumimoji="0" lang="en-US" sz="600" b="0" i="0" u="none" strike="noStrike" kern="1200" cap="none" spc="0" normalizeH="0" baseline="0" noProof="0" dirty="0">
              <a:ln>
                <a:noFill/>
              </a:ln>
              <a:solidFill>
                <a:schemeClr val="bg1"/>
              </a:solidFill>
              <a:effectLst/>
              <a:uLnTx/>
              <a:uFillTx/>
              <a:latin typeface="+mn-lt"/>
              <a:ea typeface="+mn-ea"/>
              <a:cs typeface="+mn-cs"/>
            </a:endParaRPr>
          </a:p>
        </p:txBody>
      </p:sp>
      <p:sp>
        <p:nvSpPr>
          <p:cNvPr id="9" name="Slide Number Placeholder 5"/>
          <p:cNvSpPr txBox="1">
            <a:spLocks/>
          </p:cNvSpPr>
          <p:nvPr userDrawn="1"/>
        </p:nvSpPr>
        <p:spPr>
          <a:xfrm>
            <a:off x="457200" y="6400800"/>
            <a:ext cx="2133600" cy="365125"/>
          </a:xfrm>
          <a:prstGeom prst="rect">
            <a:avLst/>
          </a:prstGeom>
        </p:spPr>
        <p:txBody>
          <a:bodyPr/>
          <a:lstStyle>
            <a:lvl1pPr>
              <a:defRPr sz="90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chemeClr val="bg1"/>
                </a:solidFill>
                <a:effectLst/>
                <a:uLnTx/>
                <a:uFillTx/>
                <a:latin typeface="+mn-lt"/>
                <a:ea typeface="+mn-ea"/>
                <a:cs typeface="+mn-cs"/>
              </a:rPr>
              <a:t>1</a:t>
            </a:r>
            <a:endParaRPr kumimoji="0" lang="en-US" sz="900" b="0" i="0" u="none" strike="noStrike" kern="1200" cap="none" spc="0" normalizeH="0" baseline="0" noProof="0" dirty="0">
              <a:ln>
                <a:noFill/>
              </a:ln>
              <a:solidFill>
                <a:schemeClr val="bg1"/>
              </a:solidFill>
              <a:effectLst/>
              <a:uLnTx/>
              <a:uFillTx/>
              <a:latin typeface="+mn-lt"/>
              <a:ea typeface="+mn-ea"/>
              <a:cs typeface="+mn-cs"/>
            </a:endParaRPr>
          </a:p>
        </p:txBody>
      </p:sp>
      <p:cxnSp>
        <p:nvCxnSpPr>
          <p:cNvPr id="13" name="Straight Connector 12"/>
          <p:cNvCxnSpPr/>
          <p:nvPr userDrawn="1"/>
        </p:nvCxnSpPr>
        <p:spPr>
          <a:xfrm>
            <a:off x="0" y="6324600"/>
            <a:ext cx="9144000" cy="0"/>
          </a:xfrm>
          <a:prstGeom prst="line">
            <a:avLst/>
          </a:prstGeom>
          <a:ln w="571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descr="ServTrans-Logo+4C.jpg"/>
          <p:cNvPicPr>
            <a:picLocks noChangeAspect="1"/>
          </p:cNvPicPr>
          <p:nvPr userDrawn="1"/>
        </p:nvPicPr>
        <p:blipFill>
          <a:blip r:embed="rId12" cstate="print"/>
          <a:stretch>
            <a:fillRect/>
          </a:stretch>
        </p:blipFill>
        <p:spPr>
          <a:xfrm>
            <a:off x="7772400" y="6172200"/>
            <a:ext cx="1205596" cy="304114"/>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ftr="0" dt="0"/>
  <p:txStyles>
    <p:titleStyle>
      <a:lvl1pPr algn="ctr" defTabSz="914400" rtl="0" eaLnBrk="1" latinLnBrk="0" hangingPunct="1">
        <a:spcBef>
          <a:spcPct val="0"/>
        </a:spcBef>
        <a:buNone/>
        <a:defRPr sz="400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8A0000"/>
        </a:buClr>
        <a:buFont typeface="Wingdings"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8A0000"/>
        </a:buClr>
        <a:buFont typeface="Wingdings" pitchFamily="2" charset="2"/>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8A0000"/>
        </a:buClr>
        <a:buFont typeface="Wingdings"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8A0000"/>
        </a:buClr>
        <a:buFont typeface="Wingdings"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8A0000"/>
        </a:buClr>
        <a:buFont typeface="Wingdings"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457200" y="6324601"/>
            <a:ext cx="2133600" cy="228600"/>
          </a:xfrm>
          <a:prstGeom prst="rect">
            <a:avLst/>
          </a:prstGeom>
        </p:spPr>
        <p:txBody>
          <a:bodyPr vert="horz" lIns="91440" tIns="45720" rIns="91440" bIns="45720" rtlCol="0" anchor="ctr"/>
          <a:lstStyle>
            <a:lvl1pPr algn="l">
              <a:defRPr sz="800">
                <a:solidFill>
                  <a:schemeClr val="tx1">
                    <a:tint val="75000"/>
                  </a:schemeClr>
                </a:solidFill>
                <a:latin typeface="Arial" pitchFamily="34" charset="0"/>
                <a:cs typeface="Arial" pitchFamily="34" charset="0"/>
              </a:defRPr>
            </a:lvl1pPr>
          </a:lstStyle>
          <a:p>
            <a:fld id="{DDFCE279-6AE6-459F-B2A0-0B8C901FA7BD}" type="slidenum">
              <a:rPr lang="en-US" smtClean="0"/>
              <a:pPr/>
              <a:t>‹#›</a:t>
            </a:fld>
            <a:endParaRPr lang="en-US" dirty="0"/>
          </a:p>
        </p:txBody>
      </p:sp>
      <p:pic>
        <p:nvPicPr>
          <p:cNvPr id="7" name="Picture 6" descr="ServTrans-Logo+4C.jpg"/>
          <p:cNvPicPr>
            <a:picLocks noChangeAspect="1"/>
          </p:cNvPicPr>
          <p:nvPr userDrawn="1"/>
        </p:nvPicPr>
        <p:blipFill>
          <a:blip r:embed="rId11" cstate="print"/>
          <a:stretch>
            <a:fillRect/>
          </a:stretch>
        </p:blipFill>
        <p:spPr>
          <a:xfrm>
            <a:off x="6934200" y="6172200"/>
            <a:ext cx="1812471" cy="457200"/>
          </a:xfrm>
          <a:prstGeom prst="rect">
            <a:avLst/>
          </a:prstGeom>
        </p:spPr>
      </p:pic>
      <p:cxnSp>
        <p:nvCxnSpPr>
          <p:cNvPr id="9" name="Straight Connector 8"/>
          <p:cNvCxnSpPr/>
          <p:nvPr userDrawn="1"/>
        </p:nvCxnSpPr>
        <p:spPr>
          <a:xfrm>
            <a:off x="0" y="1447800"/>
            <a:ext cx="9144000" cy="0"/>
          </a:xfrm>
          <a:prstGeom prst="line">
            <a:avLst/>
          </a:prstGeom>
          <a:ln w="28575">
            <a:solidFill>
              <a:srgbClr val="8A0000"/>
            </a:solidFill>
          </a:ln>
        </p:spPr>
        <p:style>
          <a:lnRef idx="1">
            <a:schemeClr val="accent1"/>
          </a:lnRef>
          <a:fillRef idx="0">
            <a:schemeClr val="accent1"/>
          </a:fillRef>
          <a:effectRef idx="0">
            <a:schemeClr val="accent1"/>
          </a:effectRef>
          <a:fontRef idx="minor">
            <a:schemeClr val="tx1"/>
          </a:fontRef>
        </p:style>
      </p:cxnSp>
      <p:sp>
        <p:nvSpPr>
          <p:cNvPr id="11" name="Footer Placeholder 4"/>
          <p:cNvSpPr txBox="1">
            <a:spLocks/>
          </p:cNvSpPr>
          <p:nvPr userDrawn="1"/>
        </p:nvSpPr>
        <p:spPr>
          <a:xfrm>
            <a:off x="381000" y="6553200"/>
            <a:ext cx="2743200" cy="152400"/>
          </a:xfrm>
          <a:prstGeom prst="rect">
            <a:avLst/>
          </a:prstGeom>
        </p:spPr>
        <p:txBody>
          <a:bodyPr/>
          <a:lstStyle>
            <a:lvl1pPr algn="l">
              <a:defRPr sz="80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smtClean="0">
                <a:ln>
                  <a:noFill/>
                </a:ln>
                <a:solidFill>
                  <a:schemeClr val="tx1">
                    <a:lumMod val="50000"/>
                    <a:lumOff val="50000"/>
                  </a:schemeClr>
                </a:solidFill>
                <a:effectLst/>
                <a:uLnTx/>
                <a:uFillTx/>
                <a:latin typeface="Arial" pitchFamily="34" charset="0"/>
                <a:ea typeface="+mn-ea"/>
                <a:cs typeface="Arial" pitchFamily="34" charset="0"/>
              </a:rPr>
              <a:t>© Services Transformation &amp; Innovation Group, LLC  All rights reserved.</a:t>
            </a:r>
            <a:endParaRPr kumimoji="0" lang="en-US" sz="600" b="0" i="0" u="none" strike="noStrike" kern="1200" cap="none" spc="0" normalizeH="0" baseline="0" noProof="0" dirty="0">
              <a:ln>
                <a:noFill/>
              </a:ln>
              <a:solidFill>
                <a:schemeClr val="tx1">
                  <a:lumMod val="50000"/>
                  <a:lumOff val="50000"/>
                </a:schemeClr>
              </a:solidFill>
              <a:effectLst/>
              <a:uLnTx/>
              <a:uFillTx/>
              <a:latin typeface="Arial" pitchFamily="34" charset="0"/>
              <a:ea typeface="+mn-ea"/>
              <a:cs typeface="Arial" pitchFamily="34" charset="0"/>
            </a:endParaRPr>
          </a:p>
        </p:txBody>
      </p:sp>
    </p:spTree>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Lst>
  <p:hf hdr="0" ftr="0" dt="0"/>
  <p:txStyles>
    <p:titleStyle>
      <a:lvl1pPr algn="ctr" defTabSz="914400" rtl="0" eaLnBrk="1" latinLnBrk="0" hangingPunct="1">
        <a:spcBef>
          <a:spcPct val="0"/>
        </a:spcBef>
        <a:buNone/>
        <a:defRPr sz="4400"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Clr>
          <a:srgbClr val="8A0000"/>
        </a:buClr>
        <a:buFont typeface="Wingdings" pitchFamily="2" charset="2"/>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Clr>
          <a:srgbClr val="8A0000"/>
        </a:buClr>
        <a:buFont typeface="Wingdings" pitchFamily="2" charset="2"/>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Clr>
          <a:srgbClr val="8A0000"/>
        </a:buClr>
        <a:buFont typeface="Wingdings" pitchFamily="2" charset="2"/>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Clr>
          <a:srgbClr val="8A0000"/>
        </a:buClr>
        <a:buFont typeface="Wingdings" pitchFamily="2" charset="2"/>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Clr>
          <a:srgbClr val="8A0000"/>
        </a:buClr>
        <a:buFont typeface="Wingdings" pitchFamily="2" charset="2"/>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D63CD9-170F-4D42-A26A-924F1477138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6722106"/>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4.jpg"/><Relationship Id="rId5" Type="http://schemas.openxmlformats.org/officeDocument/2006/relationships/image" Target="../media/image23.jpeg"/><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hyperlink" Target="http://creative.gettyimages.com/source/search/ImageEnlarge.aspx?MasterID=rbrb_2590&amp;s=ImageDetailSearchState|3|5|0|15|2|1|1|0|1|38|60|2000.13c4.0054..000b.26a0.28c0|5|0|%22people%22+and+%22computer:k%22||1|0&amp;pk=6" TargetMode="External"/><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4.xml"/><Relationship Id="rId1" Type="http://schemas.openxmlformats.org/officeDocument/2006/relationships/slideLayout" Target="../slideLayouts/slideLayout25.xml"/><Relationship Id="rId5" Type="http://schemas.openxmlformats.org/officeDocument/2006/relationships/image" Target="../media/image30.gif"/><Relationship Id="rId4" Type="http://schemas.openxmlformats.org/officeDocument/2006/relationships/hyperlink" Target="http://www.nsf.gov/statistics/seind12/start.ht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hyperlink" Target="http://www.theguardian.com/sustainable-business/jeremy-rivkin-third-industrial-revolution" TargetMode="External"/><Relationship Id="rId3" Type="http://schemas.openxmlformats.org/officeDocument/2006/relationships/hyperlink" Target="http://data.worldbank.org/indicator/NV.SRV.TETC.ZS/countries" TargetMode="External"/><Relationship Id="rId7" Type="http://schemas.openxmlformats.org/officeDocument/2006/relationships/hyperlink" Target="http://www.nationmaster.com/country-info/stats/Economy/GDP" TargetMode="External"/><Relationship Id="rId2" Type="http://schemas.openxmlformats.org/officeDocument/2006/relationships/hyperlink" Target="http://wdi.worldbank.org/table/4.2" TargetMode="External"/><Relationship Id="rId1" Type="http://schemas.openxmlformats.org/officeDocument/2006/relationships/slideLayout" Target="../slideLayouts/slideLayout25.xml"/><Relationship Id="rId6" Type="http://schemas.openxmlformats.org/officeDocument/2006/relationships/hyperlink" Target="http://www.tsia.com/research/books-by-tsia/consumption-economics.html" TargetMode="External"/><Relationship Id="rId5" Type="http://schemas.openxmlformats.org/officeDocument/2006/relationships/hyperlink" Target="http://www.census.gov/eos/www/naics/" TargetMode="External"/><Relationship Id="rId4" Type="http://schemas.openxmlformats.org/officeDocument/2006/relationships/hyperlink" Target="http://www.bea.gov/itable/index.cfm" TargetMode="External"/><Relationship Id="rId9" Type="http://schemas.openxmlformats.org/officeDocument/2006/relationships/image" Target="../media/image30.gif"/></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hyperlink" Target="http://www.esa.doc.gov/Reports/us-trade-private-services" TargetMode="External"/><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image" Target="../media/image33.png"/><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image" Target="../media/image34.png"/><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www.census.gov/eos/www/naics/" TargetMode="External"/><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greateribm.files.wordpress.com/2013/04/vintage-social-networking.jpg"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20.jpeg"/><Relationship Id="rId3" Type="http://schemas.openxmlformats.org/officeDocument/2006/relationships/image" Target="../media/image10.jpeg"/><Relationship Id="rId7" Type="http://schemas.openxmlformats.org/officeDocument/2006/relationships/image" Target="../media/image14.jpeg"/><Relationship Id="rId12" Type="http://schemas.openxmlformats.org/officeDocument/2006/relationships/image" Target="../media/image19.jpe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3.jpeg"/><Relationship Id="rId11" Type="http://schemas.openxmlformats.org/officeDocument/2006/relationships/image" Target="../media/image18.jpeg"/><Relationship Id="rId5" Type="http://schemas.openxmlformats.org/officeDocument/2006/relationships/image" Target="../media/image12.jpeg"/><Relationship Id="rId10" Type="http://schemas.openxmlformats.org/officeDocument/2006/relationships/image" Target="../media/image17.jpeg"/><Relationship Id="rId4" Type="http://schemas.openxmlformats.org/officeDocument/2006/relationships/image" Target="../media/image11.jpeg"/><Relationship Id="rId9"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52800" y="5486400"/>
            <a:ext cx="1737976" cy="707886"/>
          </a:xfrm>
          <a:prstGeom prst="rect">
            <a:avLst/>
          </a:prstGeom>
          <a:noFill/>
        </p:spPr>
        <p:txBody>
          <a:bodyPr wrap="none" rtlCol="0">
            <a:spAutoFit/>
          </a:bodyPr>
          <a:lstStyle/>
          <a:p>
            <a:r>
              <a:rPr lang="en-US" sz="2000" b="1" dirty="0" smtClean="0">
                <a:solidFill>
                  <a:srgbClr val="C00000"/>
                </a:solidFill>
              </a:rPr>
              <a:t>Doug Morse </a:t>
            </a:r>
          </a:p>
          <a:p>
            <a:pPr algn="ctr"/>
            <a:r>
              <a:rPr lang="en-US" sz="2000" b="1" dirty="0" smtClean="0">
                <a:solidFill>
                  <a:srgbClr val="C00000"/>
                </a:solidFill>
              </a:rPr>
              <a:t>2015</a:t>
            </a:r>
            <a:endParaRPr lang="en-US" sz="2000" b="1" dirty="0">
              <a:solidFill>
                <a:srgbClr val="C00000"/>
              </a:solidFill>
            </a:endParaRPr>
          </a:p>
        </p:txBody>
      </p:sp>
      <p:sp>
        <p:nvSpPr>
          <p:cNvPr id="5" name="Slide Number Placeholder 4"/>
          <p:cNvSpPr>
            <a:spLocks noGrp="1"/>
          </p:cNvSpPr>
          <p:nvPr>
            <p:ph type="sldNum" sz="quarter" idx="12"/>
          </p:nvPr>
        </p:nvSpPr>
        <p:spPr/>
        <p:txBody>
          <a:bodyPr/>
          <a:lstStyle/>
          <a:p>
            <a:fld id="{937EF59A-E949-4CF2-9730-4653578CADF8}"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381000" y="472835"/>
            <a:ext cx="7772400" cy="5816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sng" strike="noStrike" cap="none" normalizeH="0" baseline="0" dirty="0" smtClean="0">
                <a:ln>
                  <a:noFill/>
                </a:ln>
                <a:solidFill>
                  <a:srgbClr val="FF0000"/>
                </a:solidFill>
                <a:effectLst/>
                <a:latin typeface="Arial" panose="020B0604020202020204" pitchFamily="34" charset="0"/>
              </a:rPr>
              <a:t>Agricultural sector</a:t>
            </a:r>
          </a:p>
          <a:p>
            <a:pPr marL="457200" marR="0" lvl="1" indent="0" algn="l" defTabSz="914400" rtl="0" eaLnBrk="0" fontAlgn="base" latinLnBrk="0" hangingPunct="0">
              <a:lnSpc>
                <a:spcPct val="100000"/>
              </a:lnSpc>
              <a:spcBef>
                <a:spcPct val="0"/>
              </a:spcBef>
              <a:spcAft>
                <a:spcPct val="0"/>
              </a:spcAft>
              <a:buClrTx/>
              <a:buSzTx/>
              <a:buFontTx/>
              <a:buNone/>
              <a:tabLst/>
            </a:pPr>
            <a:r>
              <a:rPr kumimoji="0" lang="en-US" altLang="en-US" b="0" i="1" u="none" strike="noStrike" cap="none" normalizeH="0" baseline="0" dirty="0" smtClean="0">
                <a:ln>
                  <a:noFill/>
                </a:ln>
                <a:solidFill>
                  <a:schemeClr val="tx1"/>
                </a:solidFill>
                <a:effectLst/>
                <a:latin typeface="Arial" panose="020B0604020202020204" pitchFamily="34" charset="0"/>
              </a:rPr>
              <a:t>Agriculture</a:t>
            </a:r>
            <a:r>
              <a:rPr kumimoji="0" lang="en-US" altLang="en-US" b="0" i="0" u="none" strike="noStrike" cap="none" normalizeH="0" baseline="0" dirty="0" smtClean="0">
                <a:ln>
                  <a:noFill/>
                </a:ln>
                <a:solidFill>
                  <a:schemeClr val="tx1"/>
                </a:solidFill>
                <a:effectLst/>
                <a:latin typeface="Arial" panose="020B0604020202020204" pitchFamily="34" charset="0"/>
              </a:rPr>
              <a:t> (a term which encompasses farming) is the process of producing food, feed, fiber and other goods by the systematic raising of plants and animals. Agricultural output is a component of the GDP of a nation.</a:t>
            </a:r>
          </a:p>
          <a:p>
            <a:pPr marL="457200" marR="0" lvl="1" indent="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sng" strike="noStrike" cap="none" normalizeH="0" baseline="0" dirty="0" smtClean="0">
                <a:ln>
                  <a:noFill/>
                </a:ln>
                <a:solidFill>
                  <a:srgbClr val="FF0000"/>
                </a:solidFill>
                <a:effectLst/>
                <a:latin typeface="Arial" panose="020B0604020202020204" pitchFamily="34" charset="0"/>
              </a:rPr>
              <a:t>Industrial sector</a:t>
            </a:r>
          </a:p>
          <a:p>
            <a:pPr marL="457200" marR="0" lvl="1" indent="0" algn="l" defTabSz="914400" rtl="0" eaLnBrk="0" fontAlgn="base" latinLnBrk="0" hangingPunct="0">
              <a:lnSpc>
                <a:spcPct val="100000"/>
              </a:lnSpc>
              <a:spcBef>
                <a:spcPct val="0"/>
              </a:spcBef>
              <a:spcAft>
                <a:spcPct val="0"/>
              </a:spcAft>
              <a:buClrTx/>
              <a:buSzTx/>
              <a:buFontTx/>
              <a:buNone/>
              <a:tabLst/>
            </a:pPr>
            <a:r>
              <a:rPr kumimoji="0" lang="en-US" altLang="en-US" b="0" i="1" u="none" strike="noStrike" cap="none" normalizeH="0" baseline="0" dirty="0" smtClean="0">
                <a:ln>
                  <a:noFill/>
                </a:ln>
                <a:solidFill>
                  <a:schemeClr val="tx1"/>
                </a:solidFill>
                <a:effectLst/>
                <a:latin typeface="Arial" panose="020B0604020202020204" pitchFamily="34" charset="0"/>
              </a:rPr>
              <a:t>Industry</a:t>
            </a:r>
            <a:r>
              <a:rPr kumimoji="0" lang="en-US" altLang="en-US" b="0" i="0" u="none" strike="noStrike" cap="none" normalizeH="0" baseline="0" dirty="0" smtClean="0">
                <a:ln>
                  <a:noFill/>
                </a:ln>
                <a:solidFill>
                  <a:schemeClr val="tx1"/>
                </a:solidFill>
                <a:effectLst/>
                <a:latin typeface="Arial" panose="020B0604020202020204" pitchFamily="34" charset="0"/>
              </a:rPr>
              <a:t> is the segment of economy concerned with production of goods (including fuels and fertilizers). Industrial output is a component of the GDP of a nation. It includes mining and extraction sectors.</a:t>
            </a:r>
          </a:p>
          <a:p>
            <a:pPr marL="457200" marR="0" lvl="1" indent="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sng" strike="noStrike" cap="none" normalizeH="0" baseline="0" dirty="0" smtClean="0">
                <a:ln>
                  <a:noFill/>
                </a:ln>
                <a:solidFill>
                  <a:srgbClr val="FF0000"/>
                </a:solidFill>
                <a:effectLst/>
                <a:latin typeface="Arial" panose="020B0604020202020204" pitchFamily="34" charset="0"/>
              </a:rPr>
              <a:t>Service sector</a:t>
            </a:r>
          </a:p>
          <a:p>
            <a:pPr marL="457200" marR="0" lvl="1"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chemeClr val="tx1"/>
                </a:solidFill>
                <a:effectLst/>
                <a:latin typeface="Arial" panose="020B0604020202020204" pitchFamily="34" charset="0"/>
              </a:rPr>
              <a:t>A </a:t>
            </a:r>
            <a:r>
              <a:rPr kumimoji="0" lang="en-US" altLang="en-US" b="0" i="1" u="none" strike="noStrike" cap="none" normalizeH="0" baseline="0" dirty="0" smtClean="0">
                <a:ln>
                  <a:noFill/>
                </a:ln>
                <a:solidFill>
                  <a:schemeClr val="tx1"/>
                </a:solidFill>
                <a:effectLst/>
                <a:latin typeface="Arial" panose="020B0604020202020204" pitchFamily="34" charset="0"/>
              </a:rPr>
              <a:t>service</a:t>
            </a:r>
            <a:r>
              <a:rPr kumimoji="0" lang="en-US" altLang="en-US" b="0" i="0" u="none" strike="noStrike" cap="none" normalizeH="0" baseline="0" dirty="0" smtClean="0">
                <a:ln>
                  <a:noFill/>
                </a:ln>
                <a:solidFill>
                  <a:schemeClr val="tx1"/>
                </a:solidFill>
                <a:effectLst/>
                <a:latin typeface="Arial" panose="020B0604020202020204" pitchFamily="34" charset="0"/>
              </a:rPr>
              <a:t> is the non-material equivalent of a good. Service provision is defined as an economic activity that </a:t>
            </a:r>
            <a:r>
              <a:rPr kumimoji="0" lang="en-US" altLang="en-US" b="1" i="1" u="none" strike="noStrike" cap="none" normalizeH="0" baseline="0" dirty="0" smtClean="0">
                <a:ln>
                  <a:noFill/>
                </a:ln>
                <a:solidFill>
                  <a:srgbClr val="FF0000"/>
                </a:solidFill>
                <a:effectLst/>
                <a:latin typeface="Arial" panose="020B0604020202020204" pitchFamily="34" charset="0"/>
              </a:rPr>
              <a:t>does not result in ownership</a:t>
            </a:r>
            <a:r>
              <a:rPr kumimoji="0" lang="en-US" altLang="en-US" b="0" i="0" u="none" strike="noStrike" cap="none" normalizeH="0" baseline="0" dirty="0" smtClean="0">
                <a:ln>
                  <a:noFill/>
                </a:ln>
                <a:solidFill>
                  <a:schemeClr val="tx1"/>
                </a:solidFill>
                <a:effectLst/>
                <a:latin typeface="Arial" panose="020B0604020202020204" pitchFamily="34" charset="0"/>
              </a:rPr>
              <a:t>, and this is what differentiates it from providing physical goods. It is claimed to be a process that creates benefits by facilitating either a change in customers, a change in their physical possessions, or a change in their intangible assets. Service output is a component of the GDP of a nation. The service sector includes farm and factory related activities</a:t>
            </a:r>
          </a:p>
          <a:p>
            <a:pPr marL="457200" marR="0" lvl="1" indent="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smtClean="0">
              <a:ln>
                <a:noFill/>
              </a:ln>
              <a:solidFill>
                <a:schemeClr val="tx1"/>
              </a:solidFill>
              <a:effectLst/>
            </a:endParaRPr>
          </a:p>
        </p:txBody>
      </p:sp>
      <p:sp>
        <p:nvSpPr>
          <p:cNvPr id="6" name="Rectangle 5"/>
          <p:cNvSpPr/>
          <p:nvPr/>
        </p:nvSpPr>
        <p:spPr>
          <a:xfrm>
            <a:off x="2815771" y="6437086"/>
            <a:ext cx="5181600" cy="276999"/>
          </a:xfrm>
          <a:prstGeom prst="rect">
            <a:avLst/>
          </a:prstGeom>
        </p:spPr>
        <p:txBody>
          <a:bodyPr wrap="square">
            <a:spAutoFit/>
          </a:bodyPr>
          <a:lstStyle/>
          <a:p>
            <a:r>
              <a:rPr lang="en-US" sz="1200" b="1" i="1" dirty="0" smtClean="0">
                <a:solidFill>
                  <a:srgbClr val="C00000"/>
                </a:solidFill>
                <a:latin typeface="Georgia" pitchFamily="18" charset="0"/>
              </a:rPr>
              <a:t>Serv</a:t>
            </a:r>
            <a:r>
              <a:rPr lang="en-US" sz="1200" b="1" i="1" dirty="0" smtClean="0">
                <a:latin typeface="Georgia" pitchFamily="18" charset="0"/>
              </a:rPr>
              <a:t>Trans</a:t>
            </a:r>
            <a:r>
              <a:rPr lang="en-US" sz="1200" b="1" i="1" dirty="0" smtClean="0">
                <a:solidFill>
                  <a:srgbClr val="C00000"/>
                </a:solidFill>
                <a:latin typeface="Georgia" pitchFamily="18" charset="0"/>
              </a:rPr>
              <a:t> LLC –</a:t>
            </a:r>
            <a:r>
              <a:rPr lang="en-US" sz="1200" b="1" dirty="0" smtClean="0">
                <a:solidFill>
                  <a:srgbClr val="C00000"/>
                </a:solidFill>
                <a:latin typeface="Georgia" pitchFamily="18" charset="0"/>
              </a:rPr>
              <a:t>All  rights  reserved</a:t>
            </a:r>
            <a:endParaRPr lang="en-US" sz="1200" b="1" dirty="0">
              <a:solidFill>
                <a:srgbClr val="C00000"/>
              </a:solidFill>
              <a:latin typeface="Georgia" pitchFamily="18" charset="0"/>
            </a:endParaRPr>
          </a:p>
        </p:txBody>
      </p:sp>
    </p:spTree>
    <p:extLst>
      <p:ext uri="{BB962C8B-B14F-4D97-AF65-F5344CB8AC3E}">
        <p14:creationId xmlns:p14="http://schemas.microsoft.com/office/powerpoint/2010/main" val="22415022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3570" y="745308"/>
            <a:ext cx="8538029" cy="5763116"/>
          </a:xfrm>
          <a:prstGeom prst="rect">
            <a:avLst/>
          </a:prstGeom>
          <a:solidFill>
            <a:schemeClr val="bg1"/>
          </a:solidFill>
        </p:spPr>
        <p:txBody>
          <a:bodyPr wrap="square">
            <a:spAutoFit/>
          </a:bodyPr>
          <a:lstStyle/>
          <a:p>
            <a:pPr>
              <a:spcAft>
                <a:spcPts val="600"/>
              </a:spcAft>
            </a:pPr>
            <a:r>
              <a:rPr lang="en-US" sz="1600" b="1" dirty="0" smtClean="0">
                <a:solidFill>
                  <a:srgbClr val="FF0000"/>
                </a:solidFill>
              </a:rPr>
              <a:t>Service (s)</a:t>
            </a:r>
            <a:r>
              <a:rPr lang="en-US" sz="1600" dirty="0" smtClean="0">
                <a:solidFill>
                  <a:srgbClr val="FF0000"/>
                </a:solidFill>
              </a:rPr>
              <a:t> </a:t>
            </a:r>
          </a:p>
          <a:p>
            <a:r>
              <a:rPr lang="en-US" sz="1600" dirty="0" smtClean="0"/>
              <a:t>The </a:t>
            </a:r>
            <a:r>
              <a:rPr lang="en-US" sz="1600" b="1" dirty="0" smtClean="0"/>
              <a:t>application of skills and knowledge </a:t>
            </a:r>
            <a:r>
              <a:rPr lang="en-US" sz="1600" dirty="0" smtClean="0"/>
              <a:t>(operant resources) for the benefit of another party . (</a:t>
            </a:r>
            <a:r>
              <a:rPr lang="en-US" sz="1400" dirty="0" smtClean="0"/>
              <a:t>Vargo and </a:t>
            </a:r>
            <a:r>
              <a:rPr lang="en-US" sz="1400" dirty="0" err="1" smtClean="0"/>
              <a:t>Lusch</a:t>
            </a:r>
            <a:r>
              <a:rPr lang="en-US" sz="1400" dirty="0" smtClean="0"/>
              <a:t> 2004a; 2006), </a:t>
            </a:r>
            <a:r>
              <a:rPr lang="en-US" sz="1200" i="1" dirty="0" smtClean="0"/>
              <a:t>Service Dominant Logic</a:t>
            </a:r>
          </a:p>
          <a:p>
            <a:r>
              <a:rPr lang="en-US" sz="1200" i="1" dirty="0" smtClean="0"/>
              <a:t>Or</a:t>
            </a:r>
          </a:p>
          <a:p>
            <a:r>
              <a:rPr lang="en-US" sz="1100" dirty="0" smtClean="0"/>
              <a:t> </a:t>
            </a:r>
            <a:r>
              <a:rPr lang="en-US" sz="1600" dirty="0" smtClean="0"/>
              <a:t>Service is any transaction of economic value that can not be dropped on your foot. </a:t>
            </a:r>
            <a:endParaRPr lang="en-US" sz="1200" dirty="0" smtClean="0"/>
          </a:p>
          <a:p>
            <a:r>
              <a:rPr lang="en-US" sz="1200" i="1" dirty="0" smtClean="0"/>
              <a:t>“The Economist “ -2006</a:t>
            </a:r>
          </a:p>
          <a:p>
            <a:endParaRPr lang="en-US" sz="1100" i="1" dirty="0" smtClean="0"/>
          </a:p>
          <a:p>
            <a:pPr>
              <a:spcAft>
                <a:spcPts val="600"/>
              </a:spcAft>
            </a:pPr>
            <a:r>
              <a:rPr lang="en-US" dirty="0" smtClean="0"/>
              <a:t> </a:t>
            </a:r>
            <a:r>
              <a:rPr lang="en-US" sz="1600" b="1" dirty="0" smtClean="0">
                <a:solidFill>
                  <a:srgbClr val="FF0000"/>
                </a:solidFill>
              </a:rPr>
              <a:t>Service System</a:t>
            </a:r>
          </a:p>
          <a:p>
            <a:r>
              <a:rPr lang="en-US" sz="1600" dirty="0" smtClean="0"/>
              <a:t>Service has a greater focus on the management of knowledge as an asset and the channels through which knowledge, information and signals flow.</a:t>
            </a:r>
            <a:r>
              <a:rPr lang="en-US" sz="1600" b="1" dirty="0" smtClean="0"/>
              <a:t> </a:t>
            </a:r>
          </a:p>
          <a:p>
            <a:r>
              <a:rPr lang="en-US" sz="1600" dirty="0" smtClean="0"/>
              <a:t>Therefore, a </a:t>
            </a:r>
            <a:r>
              <a:rPr lang="en-US" sz="1600" b="1" i="1" u="sng" dirty="0" smtClean="0"/>
              <a:t>Service System</a:t>
            </a:r>
            <a:r>
              <a:rPr lang="en-US" sz="1600" b="1" i="1" dirty="0" smtClean="0"/>
              <a:t> </a:t>
            </a:r>
            <a:r>
              <a:rPr lang="en-US" sz="1600" dirty="0" smtClean="0"/>
              <a:t>is a dynamic configuration of value co-creating resources that </a:t>
            </a:r>
          </a:p>
          <a:p>
            <a:r>
              <a:rPr lang="en-US" sz="1600" dirty="0" smtClean="0"/>
              <a:t>includes people, organizations, shared information, and technology connected holistically and organized to create new value outcomes by optimizing the creation and use of skills and  knowledge for the benefit of others</a:t>
            </a:r>
          </a:p>
          <a:p>
            <a:endParaRPr lang="en-US" sz="1600" dirty="0" smtClean="0"/>
          </a:p>
          <a:p>
            <a:pPr lvl="0">
              <a:spcAft>
                <a:spcPts val="600"/>
              </a:spcAft>
            </a:pPr>
            <a:r>
              <a:rPr lang="en-US" sz="1600" b="1" dirty="0">
                <a:solidFill>
                  <a:srgbClr val="FF0000"/>
                </a:solidFill>
              </a:rPr>
              <a:t>Service Value Network</a:t>
            </a:r>
            <a:endParaRPr lang="en-US" sz="1600" dirty="0">
              <a:solidFill>
                <a:srgbClr val="FF0000"/>
              </a:solidFill>
            </a:endParaRPr>
          </a:p>
          <a:p>
            <a:pPr lvl="0"/>
            <a:r>
              <a:rPr lang="en-US" sz="1600" dirty="0">
                <a:solidFill>
                  <a:prstClr val="black"/>
                </a:solidFill>
              </a:rPr>
              <a:t>A (service ) value network is a web of </a:t>
            </a:r>
            <a:r>
              <a:rPr lang="en-US" sz="1600" b="1" i="1" dirty="0">
                <a:solidFill>
                  <a:prstClr val="black"/>
                </a:solidFill>
              </a:rPr>
              <a:t>relationships</a:t>
            </a:r>
            <a:r>
              <a:rPr lang="en-US" sz="1600" b="1" dirty="0">
                <a:solidFill>
                  <a:prstClr val="black"/>
                </a:solidFill>
              </a:rPr>
              <a:t> </a:t>
            </a:r>
            <a:r>
              <a:rPr lang="en-US" sz="1600" dirty="0">
                <a:solidFill>
                  <a:prstClr val="black"/>
                </a:solidFill>
              </a:rPr>
              <a:t>that generates economic value and other benefits through complex dynamic exchanges between two or more individuals, groups, or organizations. Any organization or group of organizations engaged in both tangible and intangible exchanges can be viewed as a (service) value network, whether private industry, government, or public sector.</a:t>
            </a:r>
            <a:endParaRPr lang="en-US" dirty="0">
              <a:solidFill>
                <a:prstClr val="black"/>
              </a:solidFill>
            </a:endParaRPr>
          </a:p>
          <a:p>
            <a:pPr lvl="0"/>
            <a:r>
              <a:rPr lang="en-US" sz="1050" b="1" i="1" dirty="0">
                <a:solidFill>
                  <a:prstClr val="black"/>
                </a:solidFill>
              </a:rPr>
              <a:t>Interpreted from: Verna </a:t>
            </a:r>
            <a:r>
              <a:rPr lang="en-US" sz="1050" b="1" i="1" dirty="0" err="1">
                <a:solidFill>
                  <a:prstClr val="black"/>
                </a:solidFill>
              </a:rPr>
              <a:t>Allee</a:t>
            </a:r>
            <a:r>
              <a:rPr lang="en-US" sz="1050" b="1" i="1" dirty="0">
                <a:solidFill>
                  <a:prstClr val="black"/>
                </a:solidFill>
              </a:rPr>
              <a:t> from ValueNetworks.com™</a:t>
            </a:r>
          </a:p>
          <a:p>
            <a:endParaRPr lang="en-US" i="1" dirty="0" smtClean="0"/>
          </a:p>
        </p:txBody>
      </p:sp>
      <p:sp>
        <p:nvSpPr>
          <p:cNvPr id="5" name="Down Arrow 4"/>
          <p:cNvSpPr/>
          <p:nvPr/>
        </p:nvSpPr>
        <p:spPr>
          <a:xfrm>
            <a:off x="0" y="851478"/>
            <a:ext cx="457200" cy="5334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b="1" dirty="0" smtClean="0">
                <a:effectLst>
                  <a:outerShdw blurRad="38100" dist="38100" dir="2700000" algn="tl">
                    <a:srgbClr val="000000">
                      <a:alpha val="43137"/>
                    </a:srgbClr>
                  </a:outerShdw>
                </a:effectLst>
              </a:rPr>
              <a:t>Complexit</a:t>
            </a:r>
            <a:r>
              <a:rPr lang="en-US" dirty="0" smtClean="0"/>
              <a:t>y</a:t>
            </a:r>
            <a:endParaRPr lang="en-US" dirty="0"/>
          </a:p>
        </p:txBody>
      </p:sp>
      <p:sp>
        <p:nvSpPr>
          <p:cNvPr id="6" name="TextBox 5"/>
          <p:cNvSpPr txBox="1"/>
          <p:nvPr/>
        </p:nvSpPr>
        <p:spPr>
          <a:xfrm>
            <a:off x="165868" y="304800"/>
            <a:ext cx="7831503" cy="400110"/>
          </a:xfrm>
          <a:prstGeom prst="rect">
            <a:avLst/>
          </a:prstGeom>
          <a:noFill/>
        </p:spPr>
        <p:txBody>
          <a:bodyPr wrap="none" rtlCol="0">
            <a:spAutoFit/>
          </a:bodyPr>
          <a:lstStyle/>
          <a:p>
            <a:r>
              <a:rPr lang="en-US" sz="2000" b="1" dirty="0" smtClean="0">
                <a:solidFill>
                  <a:srgbClr val="FF0000"/>
                </a:solidFill>
              </a:rPr>
              <a:t>From Transaction to Value Exchange – definitions of service(s)</a:t>
            </a:r>
            <a:endParaRPr lang="en-US" sz="2000" b="1" dirty="0">
              <a:solidFill>
                <a:srgbClr val="FF0000"/>
              </a:solidFill>
            </a:endParaRPr>
          </a:p>
        </p:txBody>
      </p:sp>
      <p:sp>
        <p:nvSpPr>
          <p:cNvPr id="8" name="Rectangle 7"/>
          <p:cNvSpPr/>
          <p:nvPr/>
        </p:nvSpPr>
        <p:spPr>
          <a:xfrm>
            <a:off x="2667000" y="6487112"/>
            <a:ext cx="3065263" cy="276999"/>
          </a:xfrm>
          <a:prstGeom prst="rect">
            <a:avLst/>
          </a:prstGeom>
        </p:spPr>
        <p:txBody>
          <a:bodyPr wrap="none">
            <a:spAutoFit/>
          </a:bodyPr>
          <a:lstStyle/>
          <a:p>
            <a:pPr lvl="0"/>
            <a:r>
              <a:rPr lang="en-US" sz="1200" b="1" i="1" dirty="0">
                <a:solidFill>
                  <a:srgbClr val="C00000"/>
                </a:solidFill>
                <a:latin typeface="Georgia" pitchFamily="18" charset="0"/>
              </a:rPr>
              <a:t>Serv</a:t>
            </a:r>
            <a:r>
              <a:rPr lang="en-US" sz="1200" b="1" i="1" dirty="0">
                <a:solidFill>
                  <a:prstClr val="black"/>
                </a:solidFill>
                <a:latin typeface="Georgia" pitchFamily="18" charset="0"/>
              </a:rPr>
              <a:t>Trans</a:t>
            </a:r>
            <a:r>
              <a:rPr lang="en-US" sz="1200" b="1" i="1" dirty="0">
                <a:solidFill>
                  <a:srgbClr val="C00000"/>
                </a:solidFill>
                <a:latin typeface="Georgia" pitchFamily="18" charset="0"/>
              </a:rPr>
              <a:t> LLC –</a:t>
            </a:r>
            <a:r>
              <a:rPr lang="en-US" sz="1200" b="1" dirty="0">
                <a:solidFill>
                  <a:srgbClr val="C00000"/>
                </a:solidFill>
                <a:latin typeface="Georgia" pitchFamily="18" charset="0"/>
              </a:rPr>
              <a:t>All  rights  reserved</a:t>
            </a:r>
          </a:p>
        </p:txBody>
      </p:sp>
    </p:spTree>
    <p:extLst>
      <p:ext uri="{BB962C8B-B14F-4D97-AF65-F5344CB8AC3E}">
        <p14:creationId xmlns:p14="http://schemas.microsoft.com/office/powerpoint/2010/main" val="3739023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9" descr="C:\Documents and Settings\Douglas  Morse\Local Settings\Temporary Internet Files\Content.IE5\O9MBVW1B\MP900403797[1].jpg"/>
          <p:cNvPicPr>
            <a:picLocks noChangeAspect="1" noChangeArrowheads="1"/>
          </p:cNvPicPr>
          <p:nvPr/>
        </p:nvPicPr>
        <p:blipFill>
          <a:blip r:embed="rId2" cstate="print"/>
          <a:srcRect/>
          <a:stretch>
            <a:fillRect/>
          </a:stretch>
        </p:blipFill>
        <p:spPr bwMode="auto">
          <a:xfrm>
            <a:off x="529585" y="789894"/>
            <a:ext cx="2021001" cy="1334176"/>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3221" y="1747522"/>
            <a:ext cx="2120817" cy="1616476"/>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 y="3085585"/>
            <a:ext cx="1823699" cy="1439013"/>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53221" y="4190046"/>
            <a:ext cx="2134769" cy="1601077"/>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1436" y="5359917"/>
            <a:ext cx="2089150" cy="1386212"/>
          </a:xfrm>
          <a:prstGeom prst="rect">
            <a:avLst/>
          </a:prstGeom>
        </p:spPr>
      </p:pic>
      <p:sp>
        <p:nvSpPr>
          <p:cNvPr id="17" name="Left Arrow 16"/>
          <p:cNvSpPr/>
          <p:nvPr/>
        </p:nvSpPr>
        <p:spPr>
          <a:xfrm>
            <a:off x="2967778" y="1086706"/>
            <a:ext cx="2823422" cy="740552"/>
          </a:xfrm>
          <a:prstGeom prst="leftArrow">
            <a:avLst/>
          </a:prstGeom>
          <a:solidFill>
            <a:srgbClr val="00B0F0"/>
          </a:solidFill>
          <a:effectLst>
            <a:outerShdw blurRad="50800" dist="38100" dir="8100000" algn="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Powered by Labor</a:t>
            </a:r>
            <a:endParaRPr lang="en-US" dirty="0">
              <a:effectLst>
                <a:outerShdw blurRad="38100" dist="38100" dir="2700000" algn="tl">
                  <a:srgbClr val="000000">
                    <a:alpha val="43137"/>
                  </a:srgbClr>
                </a:outerShdw>
              </a:effectLst>
            </a:endParaRPr>
          </a:p>
        </p:txBody>
      </p:sp>
      <p:sp>
        <p:nvSpPr>
          <p:cNvPr id="18" name="Left Arrow 17"/>
          <p:cNvSpPr/>
          <p:nvPr/>
        </p:nvSpPr>
        <p:spPr>
          <a:xfrm>
            <a:off x="3017549" y="5719086"/>
            <a:ext cx="2881583" cy="757914"/>
          </a:xfrm>
          <a:prstGeom prst="leftArrow">
            <a:avLst/>
          </a:prstGeom>
          <a:solidFill>
            <a:srgbClr val="00B050"/>
          </a:solidFill>
          <a:effectLst>
            <a:outerShdw blurRad="50800" dist="38100" dir="8100000" algn="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Powered by Customers</a:t>
            </a:r>
            <a:endParaRPr lang="en-US" dirty="0">
              <a:effectLst>
                <a:outerShdw blurRad="38100" dist="38100" dir="2700000" algn="tl">
                  <a:srgbClr val="000000">
                    <a:alpha val="43137"/>
                  </a:srgbClr>
                </a:outerShdw>
              </a:effectLst>
            </a:endParaRPr>
          </a:p>
        </p:txBody>
      </p:sp>
      <p:sp>
        <p:nvSpPr>
          <p:cNvPr id="19" name="Left Arrow 18"/>
          <p:cNvSpPr/>
          <p:nvPr/>
        </p:nvSpPr>
        <p:spPr>
          <a:xfrm>
            <a:off x="3001450" y="3471154"/>
            <a:ext cx="2865950" cy="790928"/>
          </a:xfrm>
          <a:prstGeom prst="leftArrow">
            <a:avLst/>
          </a:prstGeom>
          <a:solidFill>
            <a:schemeClr val="tx2"/>
          </a:solidFill>
          <a:effectLst>
            <a:outerShdw blurRad="50800" dist="38100" dir="8100000" algn="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Powered by Technology</a:t>
            </a:r>
            <a:endParaRPr lang="en-US" dirty="0">
              <a:effectLst>
                <a:outerShdw blurRad="38100" dist="38100" dir="2700000" algn="tl">
                  <a:srgbClr val="000000">
                    <a:alpha val="43137"/>
                  </a:srgbClr>
                </a:outerShdw>
              </a:effectLst>
            </a:endParaRPr>
          </a:p>
        </p:txBody>
      </p:sp>
      <p:sp>
        <p:nvSpPr>
          <p:cNvPr id="20" name="Right Arrow 19"/>
          <p:cNvSpPr/>
          <p:nvPr/>
        </p:nvSpPr>
        <p:spPr>
          <a:xfrm>
            <a:off x="3044764" y="2250960"/>
            <a:ext cx="2822636" cy="720840"/>
          </a:xfrm>
          <a:prstGeom prst="rightArrow">
            <a:avLst/>
          </a:prstGeom>
          <a:solidFill>
            <a:schemeClr val="accent4"/>
          </a:solidFill>
          <a:effectLst>
            <a:outerShdw blurRad="50800" dist="38100" dir="8100000" algn="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Powered by Machines</a:t>
            </a:r>
            <a:endParaRPr lang="en-US" dirty="0">
              <a:effectLst>
                <a:outerShdw blurRad="38100" dist="38100" dir="2700000" algn="tl">
                  <a:srgbClr val="000000">
                    <a:alpha val="43137"/>
                  </a:srgbClr>
                </a:outerShdw>
              </a:effectLst>
            </a:endParaRPr>
          </a:p>
        </p:txBody>
      </p:sp>
      <p:sp>
        <p:nvSpPr>
          <p:cNvPr id="21" name="Right Arrow 20"/>
          <p:cNvSpPr/>
          <p:nvPr/>
        </p:nvSpPr>
        <p:spPr>
          <a:xfrm>
            <a:off x="3001450" y="4685784"/>
            <a:ext cx="2879437" cy="800616"/>
          </a:xfrm>
          <a:prstGeom prst="rightArrow">
            <a:avLst/>
          </a:prstGeom>
          <a:effectLst>
            <a:outerShdw blurRad="50800" dist="38100" dir="8100000" algn="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Powered by Information</a:t>
            </a:r>
            <a:endParaRPr lang="en-US" dirty="0">
              <a:effectLst>
                <a:outerShdw blurRad="38100" dist="38100" dir="2700000" algn="tl">
                  <a:srgbClr val="000000">
                    <a:alpha val="43137"/>
                  </a:srgbClr>
                </a:outerShdw>
              </a:effectLst>
            </a:endParaRPr>
          </a:p>
        </p:txBody>
      </p:sp>
      <p:sp>
        <p:nvSpPr>
          <p:cNvPr id="22" name="TextBox 21"/>
          <p:cNvSpPr txBox="1"/>
          <p:nvPr/>
        </p:nvSpPr>
        <p:spPr>
          <a:xfrm>
            <a:off x="3578928" y="374435"/>
            <a:ext cx="4631396" cy="461665"/>
          </a:xfrm>
          <a:prstGeom prst="rect">
            <a:avLst/>
          </a:prstGeom>
          <a:noFill/>
        </p:spPr>
        <p:txBody>
          <a:bodyPr wrap="none" rtlCol="0">
            <a:spAutoFit/>
          </a:bodyPr>
          <a:lstStyle/>
          <a:p>
            <a:r>
              <a:rPr lang="en-US" sz="2400" b="1" dirty="0" smtClean="0">
                <a:solidFill>
                  <a:srgbClr val="FF0000"/>
                </a:solidFill>
                <a:effectLst>
                  <a:outerShdw blurRad="38100" dist="38100" dir="2700000" algn="tl">
                    <a:srgbClr val="000000">
                      <a:alpha val="43137"/>
                    </a:srgbClr>
                  </a:outerShdw>
                </a:effectLst>
              </a:rPr>
              <a:t>Economic Drivers of Business</a:t>
            </a:r>
            <a:endParaRPr lang="en-US" sz="2400" b="1" dirty="0">
              <a:solidFill>
                <a:srgbClr val="FF0000"/>
              </a:solidFill>
              <a:effectLst>
                <a:outerShdw blurRad="38100" dist="38100" dir="2700000" algn="tl">
                  <a:srgbClr val="000000">
                    <a:alpha val="43137"/>
                  </a:srgbClr>
                </a:outerShdw>
              </a:effectLst>
            </a:endParaRPr>
          </a:p>
        </p:txBody>
      </p:sp>
      <p:sp>
        <p:nvSpPr>
          <p:cNvPr id="2" name="TextBox 1"/>
          <p:cNvSpPr txBox="1"/>
          <p:nvPr/>
        </p:nvSpPr>
        <p:spPr>
          <a:xfrm>
            <a:off x="3807945" y="6292334"/>
            <a:ext cx="3966509" cy="369332"/>
          </a:xfrm>
          <a:prstGeom prst="rect">
            <a:avLst/>
          </a:prstGeom>
          <a:solidFill>
            <a:schemeClr val="bg1">
              <a:alpha val="49000"/>
            </a:schemeClr>
          </a:solidFill>
        </p:spPr>
        <p:txBody>
          <a:bodyPr wrap="square" rtlCol="0">
            <a:spAutoFit/>
          </a:bodyPr>
          <a:lstStyle/>
          <a:p>
            <a:r>
              <a:rPr lang="en-US" dirty="0" smtClean="0">
                <a:latin typeface="Calibri" panose="020F0502020204030204" pitchFamily="34" charset="0"/>
              </a:rPr>
              <a:t>…</a:t>
            </a:r>
            <a:r>
              <a:rPr lang="en-US" b="1" i="1" dirty="0" smtClean="0">
                <a:latin typeface="Calibri" panose="020F0502020204030204" pitchFamily="34" charset="0"/>
              </a:rPr>
              <a:t>Consumption Driven</a:t>
            </a:r>
            <a:endParaRPr lang="en-US" b="1" i="1" dirty="0">
              <a:latin typeface="Calibri" panose="020F0502020204030204" pitchFamily="34" charset="0"/>
            </a:endParaRPr>
          </a:p>
        </p:txBody>
      </p:sp>
    </p:spTree>
    <p:extLst>
      <p:ext uri="{BB962C8B-B14F-4D97-AF65-F5344CB8AC3E}">
        <p14:creationId xmlns:p14="http://schemas.microsoft.com/office/powerpoint/2010/main" val="3663965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Freeform 37"/>
          <p:cNvSpPr/>
          <p:nvPr/>
        </p:nvSpPr>
        <p:spPr>
          <a:xfrm>
            <a:off x="5046517" y="1183709"/>
            <a:ext cx="2767411" cy="899602"/>
          </a:xfrm>
          <a:custGeom>
            <a:avLst/>
            <a:gdLst>
              <a:gd name="connsiteX0" fmla="*/ 0 w 2351526"/>
              <a:gd name="connsiteY0" fmla="*/ 0 h 940610"/>
              <a:gd name="connsiteX1" fmla="*/ 1881221 w 2351526"/>
              <a:gd name="connsiteY1" fmla="*/ 0 h 940610"/>
              <a:gd name="connsiteX2" fmla="*/ 2351526 w 2351526"/>
              <a:gd name="connsiteY2" fmla="*/ 470305 h 940610"/>
              <a:gd name="connsiteX3" fmla="*/ 1881221 w 2351526"/>
              <a:gd name="connsiteY3" fmla="*/ 940610 h 940610"/>
              <a:gd name="connsiteX4" fmla="*/ 0 w 2351526"/>
              <a:gd name="connsiteY4" fmla="*/ 940610 h 940610"/>
              <a:gd name="connsiteX5" fmla="*/ 470305 w 2351526"/>
              <a:gd name="connsiteY5" fmla="*/ 470305 h 940610"/>
              <a:gd name="connsiteX6" fmla="*/ 0 w 2351526"/>
              <a:gd name="connsiteY6" fmla="*/ 0 h 94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51526" h="940610">
                <a:moveTo>
                  <a:pt x="0" y="0"/>
                </a:moveTo>
                <a:lnTo>
                  <a:pt x="1881221" y="0"/>
                </a:lnTo>
                <a:lnTo>
                  <a:pt x="2351526" y="470305"/>
                </a:lnTo>
                <a:lnTo>
                  <a:pt x="1881221" y="940610"/>
                </a:lnTo>
                <a:lnTo>
                  <a:pt x="0" y="940610"/>
                </a:lnTo>
                <a:lnTo>
                  <a:pt x="470305" y="470305"/>
                </a:lnTo>
                <a:lnTo>
                  <a:pt x="0" y="0"/>
                </a:lnTo>
                <a:close/>
              </a:path>
            </a:pathLst>
          </a:custGeom>
          <a:solidFill>
            <a:srgbClr val="FFC000">
              <a:hueOff val="0"/>
              <a:satOff val="0"/>
              <a:lumOff val="0"/>
              <a:alphaOff val="0"/>
            </a:srgbClr>
          </a:solidFill>
          <a:ln w="127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spcFirstLastPara="0" vert="horz" wrap="square" lIns="496975" tIns="13335" rIns="470305" bIns="13335" numCol="1" spcCol="1270" anchor="ctr" anchorCtr="0">
            <a:noAutofit/>
          </a:bodyPr>
          <a:lstStyle/>
          <a:p>
            <a:pPr marL="0" marR="0" lvl="0" indent="0" algn="ctr" defTabSz="933450" eaLnBrk="1" fontAlgn="auto" latinLnBrk="0" hangingPunct="1">
              <a:lnSpc>
                <a:spcPct val="90000"/>
              </a:lnSpc>
              <a:spcBef>
                <a:spcPct val="0"/>
              </a:spcBef>
              <a:spcAft>
                <a:spcPct val="35000"/>
              </a:spcAft>
              <a:buClrTx/>
              <a:buSzTx/>
              <a:buFontTx/>
              <a:buNone/>
              <a:tabLst/>
              <a:defRPr/>
            </a:pPr>
            <a:r>
              <a:rPr kumimoji="0" lang="en-US" sz="2400" b="1" i="0" u="none" strike="noStrike" kern="0" cap="none" spc="0" normalizeH="0" baseline="0" noProof="0" dirty="0" smtClean="0">
                <a:ln>
                  <a:noFill/>
                </a:ln>
                <a:solidFill>
                  <a:prstClr val="black"/>
                </a:solidFill>
                <a:effectLst/>
                <a:uLnTx/>
                <a:uFillTx/>
                <a:latin typeface="Calibri" panose="020F0502020204030204"/>
                <a:ea typeface="+mn-ea"/>
                <a:cs typeface="+mn-cs"/>
              </a:rPr>
              <a:t>Outcomes</a:t>
            </a:r>
          </a:p>
        </p:txBody>
      </p:sp>
      <p:sp>
        <p:nvSpPr>
          <p:cNvPr id="39" name="Freeform 38"/>
          <p:cNvSpPr/>
          <p:nvPr/>
        </p:nvSpPr>
        <p:spPr>
          <a:xfrm>
            <a:off x="2971800" y="1183709"/>
            <a:ext cx="2045898" cy="874584"/>
          </a:xfrm>
          <a:custGeom>
            <a:avLst/>
            <a:gdLst>
              <a:gd name="connsiteX0" fmla="*/ 0 w 1951766"/>
              <a:gd name="connsiteY0" fmla="*/ 0 h 780706"/>
              <a:gd name="connsiteX1" fmla="*/ 1561413 w 1951766"/>
              <a:gd name="connsiteY1" fmla="*/ 0 h 780706"/>
              <a:gd name="connsiteX2" fmla="*/ 1951766 w 1951766"/>
              <a:gd name="connsiteY2" fmla="*/ 390353 h 780706"/>
              <a:gd name="connsiteX3" fmla="*/ 1561413 w 1951766"/>
              <a:gd name="connsiteY3" fmla="*/ 780706 h 780706"/>
              <a:gd name="connsiteX4" fmla="*/ 0 w 1951766"/>
              <a:gd name="connsiteY4" fmla="*/ 780706 h 780706"/>
              <a:gd name="connsiteX5" fmla="*/ 390353 w 1951766"/>
              <a:gd name="connsiteY5" fmla="*/ 390353 h 780706"/>
              <a:gd name="connsiteX6" fmla="*/ 0 w 1951766"/>
              <a:gd name="connsiteY6" fmla="*/ 0 h 780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1766" h="780706">
                <a:moveTo>
                  <a:pt x="0" y="0"/>
                </a:moveTo>
                <a:lnTo>
                  <a:pt x="1561413" y="0"/>
                </a:lnTo>
                <a:lnTo>
                  <a:pt x="1951766" y="390353"/>
                </a:lnTo>
                <a:lnTo>
                  <a:pt x="1561413" y="780706"/>
                </a:lnTo>
                <a:lnTo>
                  <a:pt x="0" y="780706"/>
                </a:lnTo>
                <a:lnTo>
                  <a:pt x="390353" y="390353"/>
                </a:lnTo>
                <a:lnTo>
                  <a:pt x="0" y="0"/>
                </a:lnTo>
                <a:close/>
              </a:path>
            </a:pathLst>
          </a:custGeom>
          <a:solidFill>
            <a:srgbClr val="FFC000">
              <a:tint val="40000"/>
              <a:alpha val="90000"/>
              <a:hueOff val="0"/>
              <a:satOff val="0"/>
              <a:lumOff val="0"/>
              <a:alphaOff val="0"/>
            </a:srgbClr>
          </a:solidFill>
          <a:ln w="12700" cap="flat" cmpd="sng" algn="ctr">
            <a:solidFill>
              <a:srgbClr val="FFC000">
                <a:tint val="40000"/>
                <a:alpha val="90000"/>
                <a:hueOff val="0"/>
                <a:satOff val="0"/>
                <a:lumOff val="0"/>
                <a:alphaOff val="0"/>
              </a:srgbClr>
            </a:solidFill>
            <a:prstDash val="solid"/>
            <a:miter lim="800000"/>
          </a:ln>
          <a:effectLst/>
        </p:spPr>
        <p:txBody>
          <a:bodyPr spcFirstLastPara="0" vert="horz" wrap="square" lIns="410673" tIns="10160" rIns="390353" bIns="10160" numCol="1" spcCol="1270" anchor="ctr" anchorCtr="0">
            <a:noAutofit/>
          </a:bodyPr>
          <a:lstStyle/>
          <a:p>
            <a:pPr marL="0" marR="0" lvl="0" indent="0" algn="ctr" defTabSz="711200" eaLnBrk="1" fontAlgn="auto" latinLnBrk="0" hangingPunct="1">
              <a:lnSpc>
                <a:spcPct val="90000"/>
              </a:lnSpc>
              <a:spcBef>
                <a:spcPct val="0"/>
              </a:spcBef>
              <a:spcAft>
                <a:spcPct val="35000"/>
              </a:spcAft>
              <a:buClrTx/>
              <a:buSzTx/>
              <a:buFontTx/>
              <a:buNone/>
              <a:tabLst/>
              <a:defRPr/>
            </a:pPr>
            <a:r>
              <a:rPr kumimoji="0" lang="en-US" sz="1600" b="1" i="1" u="none" strike="noStrike" kern="0" cap="none" spc="0" normalizeH="0" baseline="0" noProof="0" dirty="0" smtClean="0">
                <a:ln>
                  <a:noFill/>
                </a:ln>
                <a:solidFill>
                  <a:srgbClr val="C00000"/>
                </a:solidFill>
                <a:effectLst/>
                <a:uLnTx/>
                <a:uFillTx/>
                <a:latin typeface="Calibri" panose="020F0502020204030204"/>
                <a:ea typeface="+mn-ea"/>
                <a:cs typeface="+mn-cs"/>
              </a:rPr>
              <a:t>Become</a:t>
            </a:r>
          </a:p>
        </p:txBody>
      </p:sp>
      <p:sp>
        <p:nvSpPr>
          <p:cNvPr id="40" name="Freeform 39"/>
          <p:cNvSpPr/>
          <p:nvPr/>
        </p:nvSpPr>
        <p:spPr>
          <a:xfrm>
            <a:off x="546533" y="1183709"/>
            <a:ext cx="2367419" cy="848684"/>
          </a:xfrm>
          <a:custGeom>
            <a:avLst/>
            <a:gdLst>
              <a:gd name="connsiteX0" fmla="*/ 0 w 1951766"/>
              <a:gd name="connsiteY0" fmla="*/ 0 h 780706"/>
              <a:gd name="connsiteX1" fmla="*/ 1561413 w 1951766"/>
              <a:gd name="connsiteY1" fmla="*/ 0 h 780706"/>
              <a:gd name="connsiteX2" fmla="*/ 1951766 w 1951766"/>
              <a:gd name="connsiteY2" fmla="*/ 390353 h 780706"/>
              <a:gd name="connsiteX3" fmla="*/ 1561413 w 1951766"/>
              <a:gd name="connsiteY3" fmla="*/ 780706 h 780706"/>
              <a:gd name="connsiteX4" fmla="*/ 0 w 1951766"/>
              <a:gd name="connsiteY4" fmla="*/ 780706 h 780706"/>
              <a:gd name="connsiteX5" fmla="*/ 390353 w 1951766"/>
              <a:gd name="connsiteY5" fmla="*/ 390353 h 780706"/>
              <a:gd name="connsiteX6" fmla="*/ 0 w 1951766"/>
              <a:gd name="connsiteY6" fmla="*/ 0 h 780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1766" h="780706">
                <a:moveTo>
                  <a:pt x="0" y="0"/>
                </a:moveTo>
                <a:lnTo>
                  <a:pt x="1561413" y="0"/>
                </a:lnTo>
                <a:lnTo>
                  <a:pt x="1951766" y="390353"/>
                </a:lnTo>
                <a:lnTo>
                  <a:pt x="1561413" y="780706"/>
                </a:lnTo>
                <a:lnTo>
                  <a:pt x="0" y="780706"/>
                </a:lnTo>
                <a:lnTo>
                  <a:pt x="390353" y="390353"/>
                </a:lnTo>
                <a:lnTo>
                  <a:pt x="0" y="0"/>
                </a:lnTo>
                <a:close/>
              </a:path>
            </a:pathLst>
          </a:custGeom>
          <a:solidFill>
            <a:srgbClr val="FFC000">
              <a:tint val="40000"/>
              <a:alpha val="90000"/>
              <a:hueOff val="1279324"/>
              <a:satOff val="-6807"/>
              <a:lumOff val="-388"/>
              <a:alphaOff val="0"/>
            </a:srgbClr>
          </a:solidFill>
          <a:ln w="12700"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spcFirstLastPara="0" vert="horz" wrap="square" lIns="410673" tIns="10160" rIns="390353" bIns="10160" numCol="1" spcCol="1270" anchor="ctr" anchorCtr="0">
            <a:noAutofit/>
          </a:bodyPr>
          <a:lstStyle/>
          <a:p>
            <a:pPr marL="0" marR="0" lvl="0" indent="0" algn="ctr" defTabSz="711200" eaLnBrk="1" fontAlgn="auto" latinLnBrk="0" hangingPunct="1">
              <a:lnSpc>
                <a:spcPct val="90000"/>
              </a:lnSpc>
              <a:spcBef>
                <a:spcPct val="0"/>
              </a:spcBef>
              <a:spcAft>
                <a:spcPct val="35000"/>
              </a:spcAft>
              <a:buClrTx/>
              <a:buSzTx/>
              <a:buFontTx/>
              <a:buNone/>
              <a:tabLst/>
              <a:defRPr/>
            </a:pPr>
            <a:r>
              <a:rPr kumimoji="0" lang="en-US" sz="2000" b="1" i="0" u="none" strike="noStrike" kern="0" cap="none" spc="0" normalizeH="0" baseline="0" noProof="0" dirty="0" smtClean="0">
                <a:ln>
                  <a:noFill/>
                </a:ln>
                <a:solidFill>
                  <a:prstClr val="black">
                    <a:hueOff val="0"/>
                    <a:satOff val="0"/>
                    <a:lumOff val="0"/>
                    <a:alphaOff val="0"/>
                  </a:prstClr>
                </a:solidFill>
                <a:effectLst/>
                <a:uLnTx/>
                <a:uFillTx/>
                <a:latin typeface="Calibri" panose="020F0502020204030204"/>
                <a:ea typeface="+mn-ea"/>
                <a:cs typeface="+mn-cs"/>
              </a:rPr>
              <a:t>Outputs</a:t>
            </a:r>
          </a:p>
        </p:txBody>
      </p:sp>
      <p:sp>
        <p:nvSpPr>
          <p:cNvPr id="41" name="Freeform 40"/>
          <p:cNvSpPr/>
          <p:nvPr/>
        </p:nvSpPr>
        <p:spPr>
          <a:xfrm>
            <a:off x="5046517" y="2204421"/>
            <a:ext cx="2767411" cy="899602"/>
          </a:xfrm>
          <a:custGeom>
            <a:avLst/>
            <a:gdLst>
              <a:gd name="connsiteX0" fmla="*/ 0 w 2351526"/>
              <a:gd name="connsiteY0" fmla="*/ 0 h 940610"/>
              <a:gd name="connsiteX1" fmla="*/ 1881221 w 2351526"/>
              <a:gd name="connsiteY1" fmla="*/ 0 h 940610"/>
              <a:gd name="connsiteX2" fmla="*/ 2351526 w 2351526"/>
              <a:gd name="connsiteY2" fmla="*/ 470305 h 940610"/>
              <a:gd name="connsiteX3" fmla="*/ 1881221 w 2351526"/>
              <a:gd name="connsiteY3" fmla="*/ 940610 h 940610"/>
              <a:gd name="connsiteX4" fmla="*/ 0 w 2351526"/>
              <a:gd name="connsiteY4" fmla="*/ 940610 h 940610"/>
              <a:gd name="connsiteX5" fmla="*/ 470305 w 2351526"/>
              <a:gd name="connsiteY5" fmla="*/ 470305 h 940610"/>
              <a:gd name="connsiteX6" fmla="*/ 0 w 2351526"/>
              <a:gd name="connsiteY6" fmla="*/ 0 h 94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51526" h="940610">
                <a:moveTo>
                  <a:pt x="0" y="0"/>
                </a:moveTo>
                <a:lnTo>
                  <a:pt x="1881221" y="0"/>
                </a:lnTo>
                <a:lnTo>
                  <a:pt x="2351526" y="470305"/>
                </a:lnTo>
                <a:lnTo>
                  <a:pt x="1881221" y="940610"/>
                </a:lnTo>
                <a:lnTo>
                  <a:pt x="0" y="940610"/>
                </a:lnTo>
                <a:lnTo>
                  <a:pt x="470305" y="470305"/>
                </a:lnTo>
                <a:lnTo>
                  <a:pt x="0" y="0"/>
                </a:lnTo>
                <a:close/>
              </a:path>
            </a:pathLst>
          </a:custGeom>
          <a:solidFill>
            <a:srgbClr val="FFC000">
              <a:hueOff val="2598923"/>
              <a:satOff val="-11992"/>
              <a:lumOff val="441"/>
              <a:alphaOff val="0"/>
            </a:srgbClr>
          </a:solidFill>
          <a:ln w="127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spcFirstLastPara="0" vert="horz" wrap="square" lIns="496975" tIns="13335" rIns="470305" bIns="13335" numCol="1" spcCol="1270" anchor="ctr" anchorCtr="0">
            <a:noAutofit/>
          </a:bodyPr>
          <a:lstStyle/>
          <a:p>
            <a:pPr marL="0" marR="0" lvl="0" indent="0" algn="ctr" defTabSz="933450" eaLnBrk="1" fontAlgn="auto" latinLnBrk="0" hangingPunct="1">
              <a:lnSpc>
                <a:spcPct val="90000"/>
              </a:lnSpc>
              <a:spcBef>
                <a:spcPct val="0"/>
              </a:spcBef>
              <a:spcAft>
                <a:spcPct val="35000"/>
              </a:spcAft>
              <a:buClrTx/>
              <a:buSzTx/>
              <a:buFontTx/>
              <a:buNone/>
              <a:tabLst/>
              <a:defRPr/>
            </a:pPr>
            <a:r>
              <a:rPr kumimoji="0" lang="en-US" sz="2400" b="1" i="0" u="none" strike="noStrike" kern="0" cap="none" spc="0" normalizeH="0" baseline="0" noProof="0" dirty="0" smtClean="0">
                <a:ln>
                  <a:noFill/>
                </a:ln>
                <a:solidFill>
                  <a:prstClr val="black"/>
                </a:solidFill>
                <a:effectLst/>
                <a:uLnTx/>
                <a:uFillTx/>
                <a:latin typeface="Calibri" panose="020F0502020204030204"/>
                <a:ea typeface="+mn-ea"/>
                <a:cs typeface="+mn-cs"/>
              </a:rPr>
              <a:t>Solutions</a:t>
            </a:r>
          </a:p>
        </p:txBody>
      </p:sp>
      <p:sp>
        <p:nvSpPr>
          <p:cNvPr id="42" name="Freeform 41"/>
          <p:cNvSpPr/>
          <p:nvPr/>
        </p:nvSpPr>
        <p:spPr>
          <a:xfrm>
            <a:off x="2971800" y="2215687"/>
            <a:ext cx="2045898" cy="874584"/>
          </a:xfrm>
          <a:custGeom>
            <a:avLst/>
            <a:gdLst>
              <a:gd name="connsiteX0" fmla="*/ 0 w 1951766"/>
              <a:gd name="connsiteY0" fmla="*/ 0 h 780706"/>
              <a:gd name="connsiteX1" fmla="*/ 1561413 w 1951766"/>
              <a:gd name="connsiteY1" fmla="*/ 0 h 780706"/>
              <a:gd name="connsiteX2" fmla="*/ 1951766 w 1951766"/>
              <a:gd name="connsiteY2" fmla="*/ 390353 h 780706"/>
              <a:gd name="connsiteX3" fmla="*/ 1561413 w 1951766"/>
              <a:gd name="connsiteY3" fmla="*/ 780706 h 780706"/>
              <a:gd name="connsiteX4" fmla="*/ 0 w 1951766"/>
              <a:gd name="connsiteY4" fmla="*/ 780706 h 780706"/>
              <a:gd name="connsiteX5" fmla="*/ 390353 w 1951766"/>
              <a:gd name="connsiteY5" fmla="*/ 390353 h 780706"/>
              <a:gd name="connsiteX6" fmla="*/ 0 w 1951766"/>
              <a:gd name="connsiteY6" fmla="*/ 0 h 780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1766" h="780706">
                <a:moveTo>
                  <a:pt x="0" y="0"/>
                </a:moveTo>
                <a:lnTo>
                  <a:pt x="1561413" y="0"/>
                </a:lnTo>
                <a:lnTo>
                  <a:pt x="1951766" y="390353"/>
                </a:lnTo>
                <a:lnTo>
                  <a:pt x="1561413" y="780706"/>
                </a:lnTo>
                <a:lnTo>
                  <a:pt x="0" y="780706"/>
                </a:lnTo>
                <a:lnTo>
                  <a:pt x="390353" y="390353"/>
                </a:lnTo>
                <a:lnTo>
                  <a:pt x="0" y="0"/>
                </a:lnTo>
                <a:close/>
              </a:path>
            </a:pathLst>
          </a:custGeom>
          <a:solidFill>
            <a:srgbClr val="FFC000">
              <a:tint val="40000"/>
              <a:alpha val="90000"/>
              <a:hueOff val="2558649"/>
              <a:satOff val="-13614"/>
              <a:lumOff val="-776"/>
              <a:alphaOff val="0"/>
            </a:srgbClr>
          </a:solidFill>
          <a:ln w="12700" cap="flat" cmpd="sng" algn="ctr">
            <a:solidFill>
              <a:srgbClr val="FFC000">
                <a:tint val="40000"/>
                <a:alpha val="90000"/>
                <a:hueOff val="2558649"/>
                <a:satOff val="-13614"/>
                <a:lumOff val="-776"/>
                <a:alphaOff val="0"/>
              </a:srgbClr>
            </a:solidFill>
            <a:prstDash val="solid"/>
            <a:miter lim="800000"/>
          </a:ln>
          <a:effectLst/>
        </p:spPr>
        <p:txBody>
          <a:bodyPr spcFirstLastPara="0" vert="horz" wrap="square" lIns="410673" tIns="10160" rIns="390353" bIns="10160" numCol="1" spcCol="1270" anchor="ctr" anchorCtr="0">
            <a:noAutofit/>
          </a:bodyPr>
          <a:lstStyle/>
          <a:p>
            <a:pPr marL="0" marR="0" lvl="0" indent="0" algn="ctr" defTabSz="711200" eaLnBrk="1" fontAlgn="auto" latinLnBrk="0" hangingPunct="1">
              <a:lnSpc>
                <a:spcPct val="90000"/>
              </a:lnSpc>
              <a:spcBef>
                <a:spcPct val="0"/>
              </a:spcBef>
              <a:spcAft>
                <a:spcPct val="35000"/>
              </a:spcAft>
              <a:buClrTx/>
              <a:buSzTx/>
              <a:buFontTx/>
              <a:buNone/>
              <a:tabLst/>
              <a:defRPr/>
            </a:pPr>
            <a:r>
              <a:rPr kumimoji="0" lang="en-US" sz="1600" b="1" i="1" u="none" strike="noStrike" kern="0" cap="none" spc="0" normalizeH="0" baseline="0" noProof="0" dirty="0" smtClean="0">
                <a:ln>
                  <a:noFill/>
                </a:ln>
                <a:solidFill>
                  <a:srgbClr val="C00000"/>
                </a:solidFill>
                <a:effectLst/>
                <a:uLnTx/>
                <a:uFillTx/>
                <a:latin typeface="Calibri" panose="020F0502020204030204"/>
                <a:ea typeface="+mn-ea"/>
                <a:cs typeface="+mn-cs"/>
              </a:rPr>
              <a:t>Evolve into</a:t>
            </a:r>
          </a:p>
        </p:txBody>
      </p:sp>
      <p:sp>
        <p:nvSpPr>
          <p:cNvPr id="43" name="Freeform 42"/>
          <p:cNvSpPr/>
          <p:nvPr/>
        </p:nvSpPr>
        <p:spPr>
          <a:xfrm>
            <a:off x="546533" y="2209257"/>
            <a:ext cx="2367419" cy="848684"/>
          </a:xfrm>
          <a:custGeom>
            <a:avLst/>
            <a:gdLst>
              <a:gd name="connsiteX0" fmla="*/ 0 w 1951766"/>
              <a:gd name="connsiteY0" fmla="*/ 0 h 780706"/>
              <a:gd name="connsiteX1" fmla="*/ 1561413 w 1951766"/>
              <a:gd name="connsiteY1" fmla="*/ 0 h 780706"/>
              <a:gd name="connsiteX2" fmla="*/ 1951766 w 1951766"/>
              <a:gd name="connsiteY2" fmla="*/ 390353 h 780706"/>
              <a:gd name="connsiteX3" fmla="*/ 1561413 w 1951766"/>
              <a:gd name="connsiteY3" fmla="*/ 780706 h 780706"/>
              <a:gd name="connsiteX4" fmla="*/ 0 w 1951766"/>
              <a:gd name="connsiteY4" fmla="*/ 780706 h 780706"/>
              <a:gd name="connsiteX5" fmla="*/ 390353 w 1951766"/>
              <a:gd name="connsiteY5" fmla="*/ 390353 h 780706"/>
              <a:gd name="connsiteX6" fmla="*/ 0 w 1951766"/>
              <a:gd name="connsiteY6" fmla="*/ 0 h 780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1766" h="780706">
                <a:moveTo>
                  <a:pt x="0" y="0"/>
                </a:moveTo>
                <a:lnTo>
                  <a:pt x="1561413" y="0"/>
                </a:lnTo>
                <a:lnTo>
                  <a:pt x="1951766" y="390353"/>
                </a:lnTo>
                <a:lnTo>
                  <a:pt x="1561413" y="780706"/>
                </a:lnTo>
                <a:lnTo>
                  <a:pt x="0" y="780706"/>
                </a:lnTo>
                <a:lnTo>
                  <a:pt x="390353" y="390353"/>
                </a:lnTo>
                <a:lnTo>
                  <a:pt x="0" y="0"/>
                </a:lnTo>
                <a:close/>
              </a:path>
            </a:pathLst>
          </a:custGeom>
          <a:solidFill>
            <a:srgbClr val="FFC000">
              <a:tint val="40000"/>
              <a:alpha val="90000"/>
              <a:hueOff val="3837973"/>
              <a:satOff val="-20420"/>
              <a:lumOff val="-1163"/>
              <a:alphaOff val="0"/>
            </a:srgbClr>
          </a:solidFill>
          <a:ln w="12700"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spcFirstLastPara="0" vert="horz" wrap="square" lIns="410673" tIns="10160" rIns="390353" bIns="10160" numCol="1" spcCol="1270" anchor="ctr" anchorCtr="0">
            <a:noAutofit/>
          </a:bodyPr>
          <a:lstStyle/>
          <a:p>
            <a:pPr marL="0" marR="0" lvl="0" indent="0" algn="ctr" defTabSz="711200" eaLnBrk="1" fontAlgn="auto" latinLnBrk="0" hangingPunct="1">
              <a:lnSpc>
                <a:spcPct val="90000"/>
              </a:lnSpc>
              <a:spcBef>
                <a:spcPct val="0"/>
              </a:spcBef>
              <a:spcAft>
                <a:spcPct val="35000"/>
              </a:spcAft>
              <a:buClrTx/>
              <a:buSzTx/>
              <a:buFontTx/>
              <a:buNone/>
              <a:tabLst/>
              <a:defRPr/>
            </a:pPr>
            <a:r>
              <a:rPr kumimoji="0" lang="en-US" sz="2000" b="1" i="0" u="none" strike="noStrike" kern="0" cap="none" spc="0" normalizeH="0" baseline="0" noProof="0" dirty="0" smtClean="0">
                <a:ln>
                  <a:noFill/>
                </a:ln>
                <a:solidFill>
                  <a:prstClr val="black">
                    <a:hueOff val="0"/>
                    <a:satOff val="0"/>
                    <a:lumOff val="0"/>
                    <a:alphaOff val="0"/>
                  </a:prstClr>
                </a:solidFill>
                <a:effectLst/>
                <a:uLnTx/>
                <a:uFillTx/>
                <a:latin typeface="Calibri" panose="020F0502020204030204"/>
                <a:ea typeface="+mn-ea"/>
                <a:cs typeface="+mn-cs"/>
              </a:rPr>
              <a:t>Products</a:t>
            </a:r>
          </a:p>
        </p:txBody>
      </p:sp>
      <p:sp>
        <p:nvSpPr>
          <p:cNvPr id="44" name="Freeform 43"/>
          <p:cNvSpPr/>
          <p:nvPr/>
        </p:nvSpPr>
        <p:spPr>
          <a:xfrm>
            <a:off x="5046517" y="3225134"/>
            <a:ext cx="2767411" cy="899602"/>
          </a:xfrm>
          <a:custGeom>
            <a:avLst/>
            <a:gdLst>
              <a:gd name="connsiteX0" fmla="*/ 0 w 2351526"/>
              <a:gd name="connsiteY0" fmla="*/ 0 h 940610"/>
              <a:gd name="connsiteX1" fmla="*/ 1881221 w 2351526"/>
              <a:gd name="connsiteY1" fmla="*/ 0 h 940610"/>
              <a:gd name="connsiteX2" fmla="*/ 2351526 w 2351526"/>
              <a:gd name="connsiteY2" fmla="*/ 470305 h 940610"/>
              <a:gd name="connsiteX3" fmla="*/ 1881221 w 2351526"/>
              <a:gd name="connsiteY3" fmla="*/ 940610 h 940610"/>
              <a:gd name="connsiteX4" fmla="*/ 0 w 2351526"/>
              <a:gd name="connsiteY4" fmla="*/ 940610 h 940610"/>
              <a:gd name="connsiteX5" fmla="*/ 470305 w 2351526"/>
              <a:gd name="connsiteY5" fmla="*/ 470305 h 940610"/>
              <a:gd name="connsiteX6" fmla="*/ 0 w 2351526"/>
              <a:gd name="connsiteY6" fmla="*/ 0 h 94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51526" h="940610">
                <a:moveTo>
                  <a:pt x="0" y="0"/>
                </a:moveTo>
                <a:lnTo>
                  <a:pt x="1881221" y="0"/>
                </a:lnTo>
                <a:lnTo>
                  <a:pt x="2351526" y="470305"/>
                </a:lnTo>
                <a:lnTo>
                  <a:pt x="1881221" y="940610"/>
                </a:lnTo>
                <a:lnTo>
                  <a:pt x="0" y="940610"/>
                </a:lnTo>
                <a:lnTo>
                  <a:pt x="470305" y="470305"/>
                </a:lnTo>
                <a:lnTo>
                  <a:pt x="0" y="0"/>
                </a:lnTo>
                <a:close/>
              </a:path>
            </a:pathLst>
          </a:custGeom>
          <a:solidFill>
            <a:srgbClr val="FFC000">
              <a:hueOff val="5197846"/>
              <a:satOff val="-23984"/>
              <a:lumOff val="883"/>
              <a:alphaOff val="0"/>
            </a:srgbClr>
          </a:solidFill>
          <a:ln w="127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spcFirstLastPara="0" vert="horz" wrap="square" lIns="496975" tIns="13335" rIns="470305" bIns="13335" numCol="1" spcCol="1270" anchor="ctr" anchorCtr="0">
            <a:noAutofit/>
          </a:bodyPr>
          <a:lstStyle/>
          <a:p>
            <a:pPr marL="0" marR="0" lvl="0" indent="0" algn="ctr" defTabSz="933450" eaLnBrk="1" fontAlgn="auto" latinLnBrk="0" hangingPunct="1">
              <a:lnSpc>
                <a:spcPct val="90000"/>
              </a:lnSpc>
              <a:spcBef>
                <a:spcPct val="0"/>
              </a:spcBef>
              <a:spcAft>
                <a:spcPct val="35000"/>
              </a:spcAft>
              <a:buClrTx/>
              <a:buSzTx/>
              <a:buFontTx/>
              <a:buNone/>
              <a:tabLst/>
              <a:defRPr/>
            </a:pPr>
            <a:r>
              <a:rPr kumimoji="0" lang="en-US" sz="2400" b="1" i="0" u="none" strike="noStrike" kern="0" cap="none" spc="0" normalizeH="0" baseline="0" noProof="0" dirty="0" smtClean="0">
                <a:ln>
                  <a:noFill/>
                </a:ln>
                <a:solidFill>
                  <a:prstClr val="black"/>
                </a:solidFill>
                <a:effectLst/>
                <a:uLnTx/>
                <a:uFillTx/>
                <a:latin typeface="Calibri" panose="020F0502020204030204"/>
                <a:ea typeface="+mn-ea"/>
                <a:cs typeface="+mn-cs"/>
              </a:rPr>
              <a:t>Relationships</a:t>
            </a:r>
          </a:p>
        </p:txBody>
      </p:sp>
      <p:sp>
        <p:nvSpPr>
          <p:cNvPr id="45" name="Freeform 44"/>
          <p:cNvSpPr/>
          <p:nvPr/>
        </p:nvSpPr>
        <p:spPr>
          <a:xfrm>
            <a:off x="2971800" y="3247665"/>
            <a:ext cx="2045898" cy="874584"/>
          </a:xfrm>
          <a:custGeom>
            <a:avLst/>
            <a:gdLst>
              <a:gd name="connsiteX0" fmla="*/ 0 w 1951766"/>
              <a:gd name="connsiteY0" fmla="*/ 0 h 780706"/>
              <a:gd name="connsiteX1" fmla="*/ 1561413 w 1951766"/>
              <a:gd name="connsiteY1" fmla="*/ 0 h 780706"/>
              <a:gd name="connsiteX2" fmla="*/ 1951766 w 1951766"/>
              <a:gd name="connsiteY2" fmla="*/ 390353 h 780706"/>
              <a:gd name="connsiteX3" fmla="*/ 1561413 w 1951766"/>
              <a:gd name="connsiteY3" fmla="*/ 780706 h 780706"/>
              <a:gd name="connsiteX4" fmla="*/ 0 w 1951766"/>
              <a:gd name="connsiteY4" fmla="*/ 780706 h 780706"/>
              <a:gd name="connsiteX5" fmla="*/ 390353 w 1951766"/>
              <a:gd name="connsiteY5" fmla="*/ 390353 h 780706"/>
              <a:gd name="connsiteX6" fmla="*/ 0 w 1951766"/>
              <a:gd name="connsiteY6" fmla="*/ 0 h 780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1766" h="780706">
                <a:moveTo>
                  <a:pt x="0" y="0"/>
                </a:moveTo>
                <a:lnTo>
                  <a:pt x="1561413" y="0"/>
                </a:lnTo>
                <a:lnTo>
                  <a:pt x="1951766" y="390353"/>
                </a:lnTo>
                <a:lnTo>
                  <a:pt x="1561413" y="780706"/>
                </a:lnTo>
                <a:lnTo>
                  <a:pt x="0" y="780706"/>
                </a:lnTo>
                <a:lnTo>
                  <a:pt x="390353" y="390353"/>
                </a:lnTo>
                <a:lnTo>
                  <a:pt x="0" y="0"/>
                </a:lnTo>
                <a:close/>
              </a:path>
            </a:pathLst>
          </a:custGeom>
          <a:solidFill>
            <a:srgbClr val="FFC000">
              <a:tint val="40000"/>
              <a:alpha val="90000"/>
              <a:hueOff val="5117297"/>
              <a:satOff val="-27227"/>
              <a:lumOff val="-1551"/>
              <a:alphaOff val="0"/>
            </a:srgbClr>
          </a:solidFill>
          <a:ln w="12700" cap="flat" cmpd="sng" algn="ctr">
            <a:solidFill>
              <a:srgbClr val="FFC000">
                <a:tint val="40000"/>
                <a:alpha val="90000"/>
                <a:hueOff val="5117297"/>
                <a:satOff val="-27227"/>
                <a:lumOff val="-1551"/>
                <a:alphaOff val="0"/>
              </a:srgbClr>
            </a:solidFill>
            <a:prstDash val="solid"/>
            <a:miter lim="800000"/>
          </a:ln>
          <a:effectLst/>
        </p:spPr>
        <p:txBody>
          <a:bodyPr spcFirstLastPara="0" vert="horz" wrap="square" lIns="410673" tIns="10160" rIns="390353" bIns="10160" numCol="1" spcCol="1270" anchor="ctr" anchorCtr="0">
            <a:noAutofit/>
          </a:bodyPr>
          <a:lstStyle/>
          <a:p>
            <a:pPr marL="0" marR="0" lvl="0" indent="0" algn="ctr" defTabSz="711200" eaLnBrk="1" fontAlgn="auto" latinLnBrk="0" hangingPunct="1">
              <a:lnSpc>
                <a:spcPct val="90000"/>
              </a:lnSpc>
              <a:spcBef>
                <a:spcPct val="0"/>
              </a:spcBef>
              <a:spcAft>
                <a:spcPct val="35000"/>
              </a:spcAft>
              <a:buClrTx/>
              <a:buSzTx/>
              <a:buFontTx/>
              <a:buNone/>
              <a:tabLst/>
              <a:defRPr/>
            </a:pPr>
            <a:r>
              <a:rPr kumimoji="0" lang="en-US" sz="1600" b="1" i="1" u="none" strike="noStrike" kern="0" cap="none" spc="0" normalizeH="0" baseline="0" noProof="0" dirty="0" smtClean="0">
                <a:ln>
                  <a:noFill/>
                </a:ln>
                <a:solidFill>
                  <a:srgbClr val="C00000"/>
                </a:solidFill>
                <a:effectLst/>
                <a:uLnTx/>
                <a:uFillTx/>
                <a:latin typeface="Calibri" panose="020F0502020204030204"/>
                <a:ea typeface="+mn-ea"/>
                <a:cs typeface="+mn-cs"/>
              </a:rPr>
              <a:t>Develop into</a:t>
            </a:r>
          </a:p>
        </p:txBody>
      </p:sp>
      <p:sp>
        <p:nvSpPr>
          <p:cNvPr id="46" name="Freeform 45"/>
          <p:cNvSpPr/>
          <p:nvPr/>
        </p:nvSpPr>
        <p:spPr>
          <a:xfrm>
            <a:off x="573428" y="3234804"/>
            <a:ext cx="2367419" cy="848684"/>
          </a:xfrm>
          <a:custGeom>
            <a:avLst/>
            <a:gdLst>
              <a:gd name="connsiteX0" fmla="*/ 0 w 1951766"/>
              <a:gd name="connsiteY0" fmla="*/ 0 h 780706"/>
              <a:gd name="connsiteX1" fmla="*/ 1561413 w 1951766"/>
              <a:gd name="connsiteY1" fmla="*/ 0 h 780706"/>
              <a:gd name="connsiteX2" fmla="*/ 1951766 w 1951766"/>
              <a:gd name="connsiteY2" fmla="*/ 390353 h 780706"/>
              <a:gd name="connsiteX3" fmla="*/ 1561413 w 1951766"/>
              <a:gd name="connsiteY3" fmla="*/ 780706 h 780706"/>
              <a:gd name="connsiteX4" fmla="*/ 0 w 1951766"/>
              <a:gd name="connsiteY4" fmla="*/ 780706 h 780706"/>
              <a:gd name="connsiteX5" fmla="*/ 390353 w 1951766"/>
              <a:gd name="connsiteY5" fmla="*/ 390353 h 780706"/>
              <a:gd name="connsiteX6" fmla="*/ 0 w 1951766"/>
              <a:gd name="connsiteY6" fmla="*/ 0 h 780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1766" h="780706">
                <a:moveTo>
                  <a:pt x="0" y="0"/>
                </a:moveTo>
                <a:lnTo>
                  <a:pt x="1561413" y="0"/>
                </a:lnTo>
                <a:lnTo>
                  <a:pt x="1951766" y="390353"/>
                </a:lnTo>
                <a:lnTo>
                  <a:pt x="1561413" y="780706"/>
                </a:lnTo>
                <a:lnTo>
                  <a:pt x="0" y="780706"/>
                </a:lnTo>
                <a:lnTo>
                  <a:pt x="390353" y="390353"/>
                </a:lnTo>
                <a:lnTo>
                  <a:pt x="0" y="0"/>
                </a:lnTo>
                <a:close/>
              </a:path>
            </a:pathLst>
          </a:custGeom>
          <a:solidFill>
            <a:srgbClr val="FFC000">
              <a:tint val="40000"/>
              <a:alpha val="90000"/>
              <a:hueOff val="6396622"/>
              <a:satOff val="-34034"/>
              <a:lumOff val="-1939"/>
              <a:alphaOff val="0"/>
            </a:srgbClr>
          </a:solidFill>
          <a:ln w="12700"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spcFirstLastPara="0" vert="horz" wrap="square" lIns="410673" tIns="10160" rIns="390353" bIns="10160" numCol="1" spcCol="1270" anchor="ctr" anchorCtr="0">
            <a:noAutofit/>
          </a:bodyPr>
          <a:lstStyle/>
          <a:p>
            <a:pPr marL="0" marR="0" lvl="0" indent="0" algn="ctr" defTabSz="711200" eaLnBrk="1" fontAlgn="auto" latinLnBrk="0" hangingPunct="1">
              <a:lnSpc>
                <a:spcPct val="90000"/>
              </a:lnSpc>
              <a:spcBef>
                <a:spcPct val="0"/>
              </a:spcBef>
              <a:spcAft>
                <a:spcPct val="35000"/>
              </a:spcAft>
              <a:buClrTx/>
              <a:buSzTx/>
              <a:buFontTx/>
              <a:buNone/>
              <a:tabLst/>
              <a:defRPr/>
            </a:pPr>
            <a:r>
              <a:rPr kumimoji="0" lang="en-US" sz="2000" b="1" i="0" u="none" strike="noStrike" kern="0" cap="none" spc="0" normalizeH="0" baseline="0" noProof="0" dirty="0" smtClean="0">
                <a:ln>
                  <a:noFill/>
                </a:ln>
                <a:solidFill>
                  <a:prstClr val="black">
                    <a:hueOff val="0"/>
                    <a:satOff val="0"/>
                    <a:lumOff val="0"/>
                    <a:alphaOff val="0"/>
                  </a:prstClr>
                </a:solidFill>
                <a:effectLst/>
                <a:uLnTx/>
                <a:uFillTx/>
                <a:latin typeface="Calibri" panose="020F0502020204030204"/>
                <a:ea typeface="+mn-ea"/>
                <a:cs typeface="+mn-cs"/>
              </a:rPr>
              <a:t>Transactions</a:t>
            </a:r>
          </a:p>
        </p:txBody>
      </p:sp>
      <p:sp>
        <p:nvSpPr>
          <p:cNvPr id="47" name="Freeform 46"/>
          <p:cNvSpPr/>
          <p:nvPr/>
        </p:nvSpPr>
        <p:spPr>
          <a:xfrm>
            <a:off x="5046517" y="4245846"/>
            <a:ext cx="2767411" cy="899602"/>
          </a:xfrm>
          <a:custGeom>
            <a:avLst/>
            <a:gdLst>
              <a:gd name="connsiteX0" fmla="*/ 0 w 2351526"/>
              <a:gd name="connsiteY0" fmla="*/ 0 h 940610"/>
              <a:gd name="connsiteX1" fmla="*/ 1881221 w 2351526"/>
              <a:gd name="connsiteY1" fmla="*/ 0 h 940610"/>
              <a:gd name="connsiteX2" fmla="*/ 2351526 w 2351526"/>
              <a:gd name="connsiteY2" fmla="*/ 470305 h 940610"/>
              <a:gd name="connsiteX3" fmla="*/ 1881221 w 2351526"/>
              <a:gd name="connsiteY3" fmla="*/ 940610 h 940610"/>
              <a:gd name="connsiteX4" fmla="*/ 0 w 2351526"/>
              <a:gd name="connsiteY4" fmla="*/ 940610 h 940610"/>
              <a:gd name="connsiteX5" fmla="*/ 470305 w 2351526"/>
              <a:gd name="connsiteY5" fmla="*/ 470305 h 940610"/>
              <a:gd name="connsiteX6" fmla="*/ 0 w 2351526"/>
              <a:gd name="connsiteY6" fmla="*/ 0 h 94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51526" h="940610">
                <a:moveTo>
                  <a:pt x="0" y="0"/>
                </a:moveTo>
                <a:lnTo>
                  <a:pt x="1881221" y="0"/>
                </a:lnTo>
                <a:lnTo>
                  <a:pt x="2351526" y="470305"/>
                </a:lnTo>
                <a:lnTo>
                  <a:pt x="1881221" y="940610"/>
                </a:lnTo>
                <a:lnTo>
                  <a:pt x="0" y="940610"/>
                </a:lnTo>
                <a:lnTo>
                  <a:pt x="470305" y="470305"/>
                </a:lnTo>
                <a:lnTo>
                  <a:pt x="0" y="0"/>
                </a:lnTo>
                <a:close/>
              </a:path>
            </a:pathLst>
          </a:custGeom>
          <a:solidFill>
            <a:srgbClr val="FFC000">
              <a:hueOff val="7796769"/>
              <a:satOff val="-35976"/>
              <a:lumOff val="1324"/>
              <a:alphaOff val="0"/>
            </a:srgbClr>
          </a:solidFill>
          <a:ln w="127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spcFirstLastPara="0" vert="horz" wrap="square" lIns="496975" tIns="13335" rIns="470305" bIns="13335" numCol="1" spcCol="1270" anchor="ctr" anchorCtr="0">
            <a:noAutofit/>
          </a:bodyPr>
          <a:lstStyle/>
          <a:p>
            <a:pPr marL="0" marR="0" lvl="0" indent="0" algn="ctr" defTabSz="933450" eaLnBrk="1" fontAlgn="auto" latinLnBrk="0" hangingPunct="1">
              <a:lnSpc>
                <a:spcPct val="90000"/>
              </a:lnSpc>
              <a:spcBef>
                <a:spcPct val="0"/>
              </a:spcBef>
              <a:spcAft>
                <a:spcPct val="35000"/>
              </a:spcAft>
              <a:buClrTx/>
              <a:buSzTx/>
              <a:buFontTx/>
              <a:buNone/>
              <a:tabLst/>
              <a:defRPr/>
            </a:pPr>
            <a:r>
              <a:rPr kumimoji="0" lang="en-US" sz="2400" b="1" i="0" u="none" strike="noStrike" kern="0" cap="none" spc="0" normalizeH="0" baseline="0" noProof="0" dirty="0" smtClean="0">
                <a:ln>
                  <a:noFill/>
                </a:ln>
                <a:solidFill>
                  <a:prstClr val="black"/>
                </a:solidFill>
                <a:effectLst/>
                <a:uLnTx/>
                <a:uFillTx/>
                <a:latin typeface="Calibri" panose="020F0502020204030204"/>
                <a:ea typeface="+mn-ea"/>
                <a:cs typeface="+mn-cs"/>
              </a:rPr>
              <a:t>Partner Networks</a:t>
            </a:r>
          </a:p>
        </p:txBody>
      </p:sp>
      <p:sp>
        <p:nvSpPr>
          <p:cNvPr id="48" name="Freeform 47"/>
          <p:cNvSpPr/>
          <p:nvPr/>
        </p:nvSpPr>
        <p:spPr>
          <a:xfrm>
            <a:off x="2971800" y="4279643"/>
            <a:ext cx="2045898" cy="874584"/>
          </a:xfrm>
          <a:custGeom>
            <a:avLst/>
            <a:gdLst>
              <a:gd name="connsiteX0" fmla="*/ 0 w 1951766"/>
              <a:gd name="connsiteY0" fmla="*/ 0 h 780706"/>
              <a:gd name="connsiteX1" fmla="*/ 1561413 w 1951766"/>
              <a:gd name="connsiteY1" fmla="*/ 0 h 780706"/>
              <a:gd name="connsiteX2" fmla="*/ 1951766 w 1951766"/>
              <a:gd name="connsiteY2" fmla="*/ 390353 h 780706"/>
              <a:gd name="connsiteX3" fmla="*/ 1561413 w 1951766"/>
              <a:gd name="connsiteY3" fmla="*/ 780706 h 780706"/>
              <a:gd name="connsiteX4" fmla="*/ 0 w 1951766"/>
              <a:gd name="connsiteY4" fmla="*/ 780706 h 780706"/>
              <a:gd name="connsiteX5" fmla="*/ 390353 w 1951766"/>
              <a:gd name="connsiteY5" fmla="*/ 390353 h 780706"/>
              <a:gd name="connsiteX6" fmla="*/ 0 w 1951766"/>
              <a:gd name="connsiteY6" fmla="*/ 0 h 780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1766" h="780706">
                <a:moveTo>
                  <a:pt x="0" y="0"/>
                </a:moveTo>
                <a:lnTo>
                  <a:pt x="1561413" y="0"/>
                </a:lnTo>
                <a:lnTo>
                  <a:pt x="1951766" y="390353"/>
                </a:lnTo>
                <a:lnTo>
                  <a:pt x="1561413" y="780706"/>
                </a:lnTo>
                <a:lnTo>
                  <a:pt x="0" y="780706"/>
                </a:lnTo>
                <a:lnTo>
                  <a:pt x="390353" y="390353"/>
                </a:lnTo>
                <a:lnTo>
                  <a:pt x="0" y="0"/>
                </a:lnTo>
                <a:close/>
              </a:path>
            </a:pathLst>
          </a:custGeom>
          <a:solidFill>
            <a:srgbClr val="FFC000">
              <a:tint val="40000"/>
              <a:alpha val="90000"/>
              <a:hueOff val="7675946"/>
              <a:satOff val="-40841"/>
              <a:lumOff val="-2327"/>
              <a:alphaOff val="0"/>
            </a:srgbClr>
          </a:solidFill>
          <a:ln w="12700" cap="flat" cmpd="sng" algn="ctr">
            <a:solidFill>
              <a:srgbClr val="FFC000">
                <a:tint val="40000"/>
                <a:alpha val="90000"/>
                <a:hueOff val="7675946"/>
                <a:satOff val="-40841"/>
                <a:lumOff val="-2327"/>
                <a:alphaOff val="0"/>
              </a:srgbClr>
            </a:solidFill>
            <a:prstDash val="solid"/>
            <a:miter lim="800000"/>
          </a:ln>
          <a:effectLst/>
        </p:spPr>
        <p:txBody>
          <a:bodyPr spcFirstLastPara="0" vert="horz" wrap="square" lIns="410673" tIns="10160" rIns="390353" bIns="10160" numCol="1" spcCol="1270" anchor="ctr" anchorCtr="0">
            <a:noAutofit/>
          </a:bodyPr>
          <a:lstStyle/>
          <a:p>
            <a:pPr marL="0" marR="0" lvl="0" indent="0" algn="ctr" defTabSz="711200" eaLnBrk="1" fontAlgn="auto" latinLnBrk="0" hangingPunct="1">
              <a:lnSpc>
                <a:spcPct val="90000"/>
              </a:lnSpc>
              <a:spcBef>
                <a:spcPct val="0"/>
              </a:spcBef>
              <a:spcAft>
                <a:spcPct val="35000"/>
              </a:spcAft>
              <a:buClrTx/>
              <a:buSzTx/>
              <a:buFontTx/>
              <a:buNone/>
              <a:tabLst/>
              <a:defRPr/>
            </a:pPr>
            <a:r>
              <a:rPr kumimoji="0" lang="en-US" sz="1600" b="1" i="1" u="none" strike="noStrike" kern="0" cap="none" spc="0" normalizeH="0" baseline="0" noProof="0" dirty="0" smtClean="0">
                <a:ln>
                  <a:noFill/>
                </a:ln>
                <a:solidFill>
                  <a:srgbClr val="C00000"/>
                </a:solidFill>
                <a:effectLst/>
                <a:uLnTx/>
                <a:uFillTx/>
                <a:latin typeface="Calibri" panose="020F0502020204030204"/>
                <a:ea typeface="+mn-ea"/>
                <a:cs typeface="+mn-cs"/>
              </a:rPr>
              <a:t>Link up into</a:t>
            </a:r>
          </a:p>
        </p:txBody>
      </p:sp>
      <p:sp>
        <p:nvSpPr>
          <p:cNvPr id="49" name="Freeform 48"/>
          <p:cNvSpPr/>
          <p:nvPr/>
        </p:nvSpPr>
        <p:spPr>
          <a:xfrm>
            <a:off x="573428" y="4234635"/>
            <a:ext cx="2367419" cy="848684"/>
          </a:xfrm>
          <a:custGeom>
            <a:avLst/>
            <a:gdLst>
              <a:gd name="connsiteX0" fmla="*/ 0 w 1951766"/>
              <a:gd name="connsiteY0" fmla="*/ 0 h 780706"/>
              <a:gd name="connsiteX1" fmla="*/ 1561413 w 1951766"/>
              <a:gd name="connsiteY1" fmla="*/ 0 h 780706"/>
              <a:gd name="connsiteX2" fmla="*/ 1951766 w 1951766"/>
              <a:gd name="connsiteY2" fmla="*/ 390353 h 780706"/>
              <a:gd name="connsiteX3" fmla="*/ 1561413 w 1951766"/>
              <a:gd name="connsiteY3" fmla="*/ 780706 h 780706"/>
              <a:gd name="connsiteX4" fmla="*/ 0 w 1951766"/>
              <a:gd name="connsiteY4" fmla="*/ 780706 h 780706"/>
              <a:gd name="connsiteX5" fmla="*/ 390353 w 1951766"/>
              <a:gd name="connsiteY5" fmla="*/ 390353 h 780706"/>
              <a:gd name="connsiteX6" fmla="*/ 0 w 1951766"/>
              <a:gd name="connsiteY6" fmla="*/ 0 h 780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1766" h="780706">
                <a:moveTo>
                  <a:pt x="0" y="0"/>
                </a:moveTo>
                <a:lnTo>
                  <a:pt x="1561413" y="0"/>
                </a:lnTo>
                <a:lnTo>
                  <a:pt x="1951766" y="390353"/>
                </a:lnTo>
                <a:lnTo>
                  <a:pt x="1561413" y="780706"/>
                </a:lnTo>
                <a:lnTo>
                  <a:pt x="0" y="780706"/>
                </a:lnTo>
                <a:lnTo>
                  <a:pt x="390353" y="390353"/>
                </a:lnTo>
                <a:lnTo>
                  <a:pt x="0" y="0"/>
                </a:lnTo>
                <a:close/>
              </a:path>
            </a:pathLst>
          </a:custGeom>
          <a:solidFill>
            <a:srgbClr val="FFC000">
              <a:tint val="40000"/>
              <a:alpha val="90000"/>
              <a:hueOff val="8955270"/>
              <a:satOff val="-47647"/>
              <a:lumOff val="-2714"/>
              <a:alphaOff val="0"/>
            </a:srgbClr>
          </a:solidFill>
          <a:ln w="12700"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spcFirstLastPara="0" vert="horz" wrap="square" lIns="410673" tIns="10160" rIns="390353" bIns="10160" numCol="1" spcCol="1270" anchor="ctr" anchorCtr="0">
            <a:noAutofit/>
          </a:bodyPr>
          <a:lstStyle/>
          <a:p>
            <a:pPr marL="0" marR="0" lvl="0" indent="0" algn="ctr" defTabSz="711200" eaLnBrk="1" fontAlgn="auto" latinLnBrk="0" hangingPunct="1">
              <a:lnSpc>
                <a:spcPct val="90000"/>
              </a:lnSpc>
              <a:spcBef>
                <a:spcPct val="0"/>
              </a:spcBef>
              <a:spcAft>
                <a:spcPct val="35000"/>
              </a:spcAft>
              <a:buClrTx/>
              <a:buSzTx/>
              <a:buFontTx/>
              <a:buNone/>
              <a:tabLst/>
              <a:defRPr/>
            </a:pPr>
            <a:r>
              <a:rPr kumimoji="0" lang="en-US" sz="2000" b="1" i="0" u="none" strike="noStrike" kern="0" cap="none" spc="0" normalizeH="0" baseline="0" noProof="0" dirty="0" smtClean="0">
                <a:ln>
                  <a:noFill/>
                </a:ln>
                <a:solidFill>
                  <a:prstClr val="black">
                    <a:hueOff val="0"/>
                    <a:satOff val="0"/>
                    <a:lumOff val="0"/>
                    <a:alphaOff val="0"/>
                  </a:prstClr>
                </a:solidFill>
                <a:effectLst/>
                <a:uLnTx/>
                <a:uFillTx/>
                <a:latin typeface="Calibri" panose="020F0502020204030204"/>
                <a:ea typeface="+mn-ea"/>
                <a:cs typeface="+mn-cs"/>
              </a:rPr>
              <a:t>Suppliers</a:t>
            </a:r>
          </a:p>
        </p:txBody>
      </p:sp>
      <p:sp>
        <p:nvSpPr>
          <p:cNvPr id="50" name="Freeform 49"/>
          <p:cNvSpPr/>
          <p:nvPr/>
        </p:nvSpPr>
        <p:spPr>
          <a:xfrm>
            <a:off x="5046517" y="5266560"/>
            <a:ext cx="2767411" cy="899602"/>
          </a:xfrm>
          <a:custGeom>
            <a:avLst/>
            <a:gdLst>
              <a:gd name="connsiteX0" fmla="*/ 0 w 2351526"/>
              <a:gd name="connsiteY0" fmla="*/ 0 h 940610"/>
              <a:gd name="connsiteX1" fmla="*/ 1881221 w 2351526"/>
              <a:gd name="connsiteY1" fmla="*/ 0 h 940610"/>
              <a:gd name="connsiteX2" fmla="*/ 2351526 w 2351526"/>
              <a:gd name="connsiteY2" fmla="*/ 470305 h 940610"/>
              <a:gd name="connsiteX3" fmla="*/ 1881221 w 2351526"/>
              <a:gd name="connsiteY3" fmla="*/ 940610 h 940610"/>
              <a:gd name="connsiteX4" fmla="*/ 0 w 2351526"/>
              <a:gd name="connsiteY4" fmla="*/ 940610 h 940610"/>
              <a:gd name="connsiteX5" fmla="*/ 470305 w 2351526"/>
              <a:gd name="connsiteY5" fmla="*/ 470305 h 940610"/>
              <a:gd name="connsiteX6" fmla="*/ 0 w 2351526"/>
              <a:gd name="connsiteY6" fmla="*/ 0 h 94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51526" h="940610">
                <a:moveTo>
                  <a:pt x="0" y="0"/>
                </a:moveTo>
                <a:lnTo>
                  <a:pt x="1881221" y="0"/>
                </a:lnTo>
                <a:lnTo>
                  <a:pt x="2351526" y="470305"/>
                </a:lnTo>
                <a:lnTo>
                  <a:pt x="1881221" y="940610"/>
                </a:lnTo>
                <a:lnTo>
                  <a:pt x="0" y="940610"/>
                </a:lnTo>
                <a:lnTo>
                  <a:pt x="470305" y="470305"/>
                </a:lnTo>
                <a:lnTo>
                  <a:pt x="0" y="0"/>
                </a:lnTo>
                <a:close/>
              </a:path>
            </a:pathLst>
          </a:custGeom>
          <a:solidFill>
            <a:srgbClr val="FFC000">
              <a:hueOff val="10395692"/>
              <a:satOff val="-47968"/>
              <a:lumOff val="1765"/>
              <a:alphaOff val="0"/>
            </a:srgbClr>
          </a:solidFill>
          <a:ln w="127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spcFirstLastPara="0" vert="horz" wrap="square" lIns="496975" tIns="13335" rIns="470305" bIns="13335" numCol="1" spcCol="1270" anchor="ctr" anchorCtr="0">
            <a:noAutofit/>
          </a:bodyPr>
          <a:lstStyle/>
          <a:p>
            <a:pPr marL="0" marR="0" lvl="0" indent="0" algn="ctr" defTabSz="933450" eaLnBrk="1" fontAlgn="auto" latinLnBrk="0" hangingPunct="1">
              <a:lnSpc>
                <a:spcPct val="90000"/>
              </a:lnSpc>
              <a:spcBef>
                <a:spcPct val="0"/>
              </a:spcBef>
              <a:spcAft>
                <a:spcPct val="35000"/>
              </a:spcAft>
              <a:buClrTx/>
              <a:buSzTx/>
              <a:buFontTx/>
              <a:buNone/>
              <a:tabLst/>
              <a:defRPr/>
            </a:pPr>
            <a:r>
              <a:rPr kumimoji="0" lang="en-US" sz="2400" b="1" i="0" u="none" strike="noStrike" kern="0" cap="none" spc="0" normalizeH="0" baseline="0" noProof="0" dirty="0" smtClean="0">
                <a:ln>
                  <a:noFill/>
                </a:ln>
                <a:solidFill>
                  <a:prstClr val="black"/>
                </a:solidFill>
                <a:effectLst/>
                <a:uLnTx/>
                <a:uFillTx/>
                <a:latin typeface="Calibri" panose="020F0502020204030204"/>
                <a:ea typeface="+mn-ea"/>
                <a:cs typeface="+mn-cs"/>
              </a:rPr>
              <a:t>Eco-systems</a:t>
            </a:r>
          </a:p>
        </p:txBody>
      </p:sp>
      <p:sp>
        <p:nvSpPr>
          <p:cNvPr id="51" name="Freeform 50"/>
          <p:cNvSpPr/>
          <p:nvPr/>
        </p:nvSpPr>
        <p:spPr>
          <a:xfrm>
            <a:off x="2926694" y="5311620"/>
            <a:ext cx="2045898" cy="874584"/>
          </a:xfrm>
          <a:custGeom>
            <a:avLst/>
            <a:gdLst>
              <a:gd name="connsiteX0" fmla="*/ 0 w 1951766"/>
              <a:gd name="connsiteY0" fmla="*/ 0 h 780706"/>
              <a:gd name="connsiteX1" fmla="*/ 1561413 w 1951766"/>
              <a:gd name="connsiteY1" fmla="*/ 0 h 780706"/>
              <a:gd name="connsiteX2" fmla="*/ 1951766 w 1951766"/>
              <a:gd name="connsiteY2" fmla="*/ 390353 h 780706"/>
              <a:gd name="connsiteX3" fmla="*/ 1561413 w 1951766"/>
              <a:gd name="connsiteY3" fmla="*/ 780706 h 780706"/>
              <a:gd name="connsiteX4" fmla="*/ 0 w 1951766"/>
              <a:gd name="connsiteY4" fmla="*/ 780706 h 780706"/>
              <a:gd name="connsiteX5" fmla="*/ 390353 w 1951766"/>
              <a:gd name="connsiteY5" fmla="*/ 390353 h 780706"/>
              <a:gd name="connsiteX6" fmla="*/ 0 w 1951766"/>
              <a:gd name="connsiteY6" fmla="*/ 0 h 780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1766" h="780706">
                <a:moveTo>
                  <a:pt x="0" y="0"/>
                </a:moveTo>
                <a:lnTo>
                  <a:pt x="1561413" y="0"/>
                </a:lnTo>
                <a:lnTo>
                  <a:pt x="1951766" y="390353"/>
                </a:lnTo>
                <a:lnTo>
                  <a:pt x="1561413" y="780706"/>
                </a:lnTo>
                <a:lnTo>
                  <a:pt x="0" y="780706"/>
                </a:lnTo>
                <a:lnTo>
                  <a:pt x="390353" y="390353"/>
                </a:lnTo>
                <a:lnTo>
                  <a:pt x="0" y="0"/>
                </a:lnTo>
                <a:close/>
              </a:path>
            </a:pathLst>
          </a:custGeom>
          <a:solidFill>
            <a:srgbClr val="FFC000">
              <a:tint val="40000"/>
              <a:alpha val="90000"/>
              <a:hueOff val="10234594"/>
              <a:satOff val="-54454"/>
              <a:lumOff val="-3102"/>
              <a:alphaOff val="0"/>
            </a:srgbClr>
          </a:solidFill>
          <a:ln w="12700" cap="flat" cmpd="sng" algn="ctr">
            <a:solidFill>
              <a:srgbClr val="FFC000">
                <a:tint val="40000"/>
                <a:alpha val="90000"/>
                <a:hueOff val="10234594"/>
                <a:satOff val="-54454"/>
                <a:lumOff val="-3102"/>
                <a:alphaOff val="0"/>
              </a:srgbClr>
            </a:solidFill>
            <a:prstDash val="solid"/>
            <a:miter lim="800000"/>
          </a:ln>
          <a:effectLst/>
        </p:spPr>
        <p:txBody>
          <a:bodyPr spcFirstLastPara="0" vert="horz" wrap="square" lIns="410673" tIns="10160" rIns="390353" bIns="10160" numCol="1" spcCol="1270" anchor="ctr" anchorCtr="0">
            <a:noAutofit/>
          </a:bodyPr>
          <a:lstStyle/>
          <a:p>
            <a:pPr marL="0" marR="0" lvl="0" indent="0" algn="ctr" defTabSz="711200" eaLnBrk="1" fontAlgn="auto" latinLnBrk="0" hangingPunct="1">
              <a:lnSpc>
                <a:spcPct val="90000"/>
              </a:lnSpc>
              <a:spcBef>
                <a:spcPct val="0"/>
              </a:spcBef>
              <a:spcAft>
                <a:spcPct val="35000"/>
              </a:spcAft>
              <a:buClrTx/>
              <a:buSzTx/>
              <a:buFontTx/>
              <a:buNone/>
              <a:tabLst/>
              <a:defRPr/>
            </a:pPr>
            <a:r>
              <a:rPr kumimoji="0" lang="en-US" sz="1600" b="1" i="1" u="none" strike="noStrike" kern="0" cap="none" spc="0" normalizeH="0" baseline="0" noProof="0" dirty="0" smtClean="0">
                <a:ln>
                  <a:noFill/>
                </a:ln>
                <a:solidFill>
                  <a:srgbClr val="C00000"/>
                </a:solidFill>
                <a:effectLst/>
                <a:uLnTx/>
                <a:uFillTx/>
                <a:latin typeface="Calibri" panose="020F0502020204030204"/>
                <a:ea typeface="+mn-ea"/>
                <a:cs typeface="+mn-cs"/>
              </a:rPr>
              <a:t>Interconnect to become</a:t>
            </a:r>
          </a:p>
        </p:txBody>
      </p:sp>
      <p:sp>
        <p:nvSpPr>
          <p:cNvPr id="52" name="Freeform 51"/>
          <p:cNvSpPr/>
          <p:nvPr/>
        </p:nvSpPr>
        <p:spPr>
          <a:xfrm>
            <a:off x="586876" y="5273040"/>
            <a:ext cx="2367419" cy="848684"/>
          </a:xfrm>
          <a:custGeom>
            <a:avLst/>
            <a:gdLst>
              <a:gd name="connsiteX0" fmla="*/ 0 w 1951766"/>
              <a:gd name="connsiteY0" fmla="*/ 0 h 780706"/>
              <a:gd name="connsiteX1" fmla="*/ 1561413 w 1951766"/>
              <a:gd name="connsiteY1" fmla="*/ 0 h 780706"/>
              <a:gd name="connsiteX2" fmla="*/ 1951766 w 1951766"/>
              <a:gd name="connsiteY2" fmla="*/ 390353 h 780706"/>
              <a:gd name="connsiteX3" fmla="*/ 1561413 w 1951766"/>
              <a:gd name="connsiteY3" fmla="*/ 780706 h 780706"/>
              <a:gd name="connsiteX4" fmla="*/ 0 w 1951766"/>
              <a:gd name="connsiteY4" fmla="*/ 780706 h 780706"/>
              <a:gd name="connsiteX5" fmla="*/ 390353 w 1951766"/>
              <a:gd name="connsiteY5" fmla="*/ 390353 h 780706"/>
              <a:gd name="connsiteX6" fmla="*/ 0 w 1951766"/>
              <a:gd name="connsiteY6" fmla="*/ 0 h 780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1766" h="780706">
                <a:moveTo>
                  <a:pt x="0" y="0"/>
                </a:moveTo>
                <a:lnTo>
                  <a:pt x="1561413" y="0"/>
                </a:lnTo>
                <a:lnTo>
                  <a:pt x="1951766" y="390353"/>
                </a:lnTo>
                <a:lnTo>
                  <a:pt x="1561413" y="780706"/>
                </a:lnTo>
                <a:lnTo>
                  <a:pt x="0" y="780706"/>
                </a:lnTo>
                <a:lnTo>
                  <a:pt x="390353" y="390353"/>
                </a:lnTo>
                <a:lnTo>
                  <a:pt x="0" y="0"/>
                </a:lnTo>
                <a:close/>
              </a:path>
            </a:pathLst>
          </a:custGeom>
          <a:solidFill>
            <a:srgbClr val="FFC000">
              <a:tint val="40000"/>
              <a:alpha val="90000"/>
              <a:hueOff val="11513918"/>
              <a:satOff val="-61261"/>
              <a:lumOff val="-3490"/>
              <a:alphaOff val="0"/>
            </a:srgbClr>
          </a:solidFill>
          <a:ln w="12700"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spcFirstLastPara="0" vert="horz" wrap="square" lIns="410673" tIns="10160" rIns="390353" bIns="10160" numCol="1" spcCol="1270" anchor="ctr" anchorCtr="0">
            <a:noAutofit/>
          </a:bodyPr>
          <a:lstStyle/>
          <a:p>
            <a:pPr marL="0" marR="0" lvl="0" indent="0" algn="ctr" defTabSz="711200" eaLnBrk="1" fontAlgn="auto" latinLnBrk="0" hangingPunct="1">
              <a:lnSpc>
                <a:spcPct val="90000"/>
              </a:lnSpc>
              <a:spcBef>
                <a:spcPct val="0"/>
              </a:spcBef>
              <a:spcAft>
                <a:spcPct val="35000"/>
              </a:spcAft>
              <a:buClrTx/>
              <a:buSzTx/>
              <a:buFontTx/>
              <a:buNone/>
              <a:tabLst/>
              <a:defRPr/>
            </a:pPr>
            <a:r>
              <a:rPr kumimoji="0" lang="en-US" sz="2000" b="1" i="0" u="none" strike="noStrike" kern="0" cap="none" spc="0" normalizeH="0" baseline="0" noProof="0" dirty="0" smtClean="0">
                <a:ln>
                  <a:noFill/>
                </a:ln>
                <a:solidFill>
                  <a:prstClr val="black">
                    <a:hueOff val="0"/>
                    <a:satOff val="0"/>
                    <a:lumOff val="0"/>
                    <a:alphaOff val="0"/>
                  </a:prstClr>
                </a:solidFill>
                <a:effectLst/>
                <a:uLnTx/>
                <a:uFillTx/>
                <a:latin typeface="Calibri" panose="020F0502020204030204"/>
                <a:ea typeface="+mn-ea"/>
                <a:cs typeface="+mn-cs"/>
              </a:rPr>
              <a:t>Elements</a:t>
            </a:r>
          </a:p>
        </p:txBody>
      </p:sp>
      <p:sp>
        <p:nvSpPr>
          <p:cNvPr id="53" name="TextBox 52"/>
          <p:cNvSpPr txBox="1"/>
          <p:nvPr/>
        </p:nvSpPr>
        <p:spPr>
          <a:xfrm>
            <a:off x="724992" y="643100"/>
            <a:ext cx="2154501" cy="461665"/>
          </a:xfrm>
          <a:prstGeom prst="rect">
            <a:avLst/>
          </a:prstGeom>
          <a:noFill/>
        </p:spPr>
        <p:txBody>
          <a:bodyPr wrap="none" rtlCol="0">
            <a:spAutoFit/>
          </a:bodyPr>
          <a:lstStyle/>
          <a:p>
            <a:r>
              <a:rPr lang="en-US" sz="2400" b="1" dirty="0" smtClean="0">
                <a:solidFill>
                  <a:prstClr val="black"/>
                </a:solidFill>
                <a:effectLst>
                  <a:outerShdw blurRad="38100" dist="38100" dir="2700000" algn="tl">
                    <a:srgbClr val="000000">
                      <a:alpha val="43137"/>
                    </a:srgbClr>
                  </a:outerShdw>
                </a:effectLst>
                <a:latin typeface="Calibri" panose="020F0502020204030204"/>
              </a:rPr>
              <a:t>Product Centric</a:t>
            </a:r>
          </a:p>
        </p:txBody>
      </p:sp>
      <p:sp>
        <p:nvSpPr>
          <p:cNvPr id="54" name="TextBox 53"/>
          <p:cNvSpPr txBox="1"/>
          <p:nvPr/>
        </p:nvSpPr>
        <p:spPr>
          <a:xfrm>
            <a:off x="5230517" y="655517"/>
            <a:ext cx="2387448" cy="461665"/>
          </a:xfrm>
          <a:prstGeom prst="rect">
            <a:avLst/>
          </a:prstGeom>
          <a:noFill/>
        </p:spPr>
        <p:txBody>
          <a:bodyPr wrap="none" rtlCol="0">
            <a:spAutoFit/>
          </a:bodyPr>
          <a:lstStyle/>
          <a:p>
            <a:r>
              <a:rPr lang="en-US" sz="2400" b="1" dirty="0" smtClean="0">
                <a:solidFill>
                  <a:prstClr val="black"/>
                </a:solidFill>
                <a:effectLst>
                  <a:outerShdw blurRad="38100" dist="38100" dir="2700000" algn="tl">
                    <a:srgbClr val="000000">
                      <a:alpha val="43137"/>
                    </a:srgbClr>
                  </a:outerShdw>
                </a:effectLst>
                <a:latin typeface="Calibri" panose="020F0502020204030204"/>
              </a:rPr>
              <a:t>Customer Centric</a:t>
            </a:r>
          </a:p>
        </p:txBody>
      </p:sp>
      <p:sp>
        <p:nvSpPr>
          <p:cNvPr id="55" name="TextBox 54"/>
          <p:cNvSpPr txBox="1"/>
          <p:nvPr/>
        </p:nvSpPr>
        <p:spPr>
          <a:xfrm>
            <a:off x="2086821" y="90851"/>
            <a:ext cx="3930884" cy="523220"/>
          </a:xfrm>
          <a:prstGeom prst="rect">
            <a:avLst/>
          </a:prstGeom>
          <a:noFill/>
        </p:spPr>
        <p:txBody>
          <a:bodyPr wrap="none" rtlCol="0">
            <a:spAutoFit/>
          </a:bodyPr>
          <a:lstStyle/>
          <a:p>
            <a:r>
              <a:rPr lang="en-US" sz="2800" b="1" dirty="0" smtClean="0">
                <a:solidFill>
                  <a:srgbClr val="FF0000"/>
                </a:solidFill>
                <a:effectLst>
                  <a:outerShdw blurRad="38100" dist="38100" dir="2700000" algn="tl">
                    <a:srgbClr val="000000">
                      <a:alpha val="43137"/>
                    </a:srgbClr>
                  </a:outerShdw>
                </a:effectLst>
                <a:latin typeface="Calibri" panose="020F0502020204030204"/>
              </a:rPr>
              <a:t>Business Innovation Shift</a:t>
            </a:r>
          </a:p>
        </p:txBody>
      </p:sp>
      <p:sp>
        <p:nvSpPr>
          <p:cNvPr id="22" name="Rectangle 21"/>
          <p:cNvSpPr/>
          <p:nvPr/>
        </p:nvSpPr>
        <p:spPr>
          <a:xfrm>
            <a:off x="2539093" y="6470683"/>
            <a:ext cx="5181600" cy="276999"/>
          </a:xfrm>
          <a:prstGeom prst="rect">
            <a:avLst/>
          </a:prstGeom>
        </p:spPr>
        <p:txBody>
          <a:bodyPr wrap="square">
            <a:spAutoFit/>
          </a:bodyPr>
          <a:lstStyle/>
          <a:p>
            <a:r>
              <a:rPr lang="en-US" sz="1200" b="1" i="1" dirty="0" smtClean="0">
                <a:solidFill>
                  <a:srgbClr val="C00000"/>
                </a:solidFill>
                <a:latin typeface="Georgia" pitchFamily="18" charset="0"/>
              </a:rPr>
              <a:t>Serv</a:t>
            </a:r>
            <a:r>
              <a:rPr lang="en-US" sz="1200" b="1" i="1" dirty="0" smtClean="0">
                <a:latin typeface="Georgia" pitchFamily="18" charset="0"/>
              </a:rPr>
              <a:t>Trans</a:t>
            </a:r>
            <a:r>
              <a:rPr lang="en-US" sz="1200" b="1" i="1" dirty="0" smtClean="0">
                <a:solidFill>
                  <a:srgbClr val="C00000"/>
                </a:solidFill>
                <a:latin typeface="Georgia" pitchFamily="18" charset="0"/>
              </a:rPr>
              <a:t> LLC –</a:t>
            </a:r>
            <a:r>
              <a:rPr lang="en-US" sz="1200" b="1" dirty="0" smtClean="0">
                <a:solidFill>
                  <a:srgbClr val="C00000"/>
                </a:solidFill>
                <a:latin typeface="Georgia" pitchFamily="18" charset="0"/>
              </a:rPr>
              <a:t>All  rights  reserved</a:t>
            </a:r>
            <a:endParaRPr lang="en-US" sz="1200" b="1" dirty="0">
              <a:solidFill>
                <a:srgbClr val="C00000"/>
              </a:solidFill>
              <a:latin typeface="Georgia" pitchFamily="18" charset="0"/>
            </a:endParaRPr>
          </a:p>
        </p:txBody>
      </p:sp>
    </p:spTree>
    <p:extLst>
      <p:ext uri="{BB962C8B-B14F-4D97-AF65-F5344CB8AC3E}">
        <p14:creationId xmlns:p14="http://schemas.microsoft.com/office/powerpoint/2010/main" val="4293257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ppt_x"/>
                                          </p:val>
                                        </p:tav>
                                        <p:tav tm="100000">
                                          <p:val>
                                            <p:strVal val="#ppt_x"/>
                                          </p:val>
                                        </p:tav>
                                      </p:tavLst>
                                    </p:anim>
                                    <p:anim calcmode="lin" valueType="num">
                                      <p:cBhvr additive="base">
                                        <p:cTn id="8" dur="500" fill="hold"/>
                                        <p:tgtEl>
                                          <p:spTgt spid="3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ppt_x"/>
                                          </p:val>
                                        </p:tav>
                                        <p:tav tm="100000">
                                          <p:val>
                                            <p:strVal val="#ppt_x"/>
                                          </p:val>
                                        </p:tav>
                                      </p:tavLst>
                                    </p:anim>
                                    <p:anim calcmode="lin" valueType="num">
                                      <p:cBhvr additive="base">
                                        <p:cTn id="12" dur="500" fill="hold"/>
                                        <p:tgtEl>
                                          <p:spTgt spid="3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0"/>
                                        </p:tgtEl>
                                        <p:attrNameLst>
                                          <p:attrName>style.visibility</p:attrName>
                                        </p:attrNameLst>
                                      </p:cBhvr>
                                      <p:to>
                                        <p:strVal val="visible"/>
                                      </p:to>
                                    </p:set>
                                    <p:anim calcmode="lin" valueType="num">
                                      <p:cBhvr additive="base">
                                        <p:cTn id="15" dur="500" fill="hold"/>
                                        <p:tgtEl>
                                          <p:spTgt spid="40"/>
                                        </p:tgtEl>
                                        <p:attrNameLst>
                                          <p:attrName>ppt_x</p:attrName>
                                        </p:attrNameLst>
                                      </p:cBhvr>
                                      <p:tavLst>
                                        <p:tav tm="0">
                                          <p:val>
                                            <p:strVal val="#ppt_x"/>
                                          </p:val>
                                        </p:tav>
                                        <p:tav tm="100000">
                                          <p:val>
                                            <p:strVal val="#ppt_x"/>
                                          </p:val>
                                        </p:tav>
                                      </p:tavLst>
                                    </p:anim>
                                    <p:anim calcmode="lin" valueType="num">
                                      <p:cBhvr additive="base">
                                        <p:cTn id="16" dur="500" fill="hold"/>
                                        <p:tgtEl>
                                          <p:spTgt spid="40"/>
                                        </p:tgtEl>
                                        <p:attrNameLst>
                                          <p:attrName>ppt_y</p:attrName>
                                        </p:attrNameLst>
                                      </p:cBhvr>
                                      <p:tavLst>
                                        <p:tav tm="0">
                                          <p:val>
                                            <p:strVal val="1+#ppt_h/2"/>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1000"/>
                                        <p:tgtEl>
                                          <p:spTgt spid="53"/>
                                        </p:tgtEl>
                                      </p:cBhvr>
                                    </p:animEffect>
                                    <p:anim calcmode="lin" valueType="num">
                                      <p:cBhvr>
                                        <p:cTn id="20" dur="1000" fill="hold"/>
                                        <p:tgtEl>
                                          <p:spTgt spid="53"/>
                                        </p:tgtEl>
                                        <p:attrNameLst>
                                          <p:attrName>ppt_x</p:attrName>
                                        </p:attrNameLst>
                                      </p:cBhvr>
                                      <p:tavLst>
                                        <p:tav tm="0">
                                          <p:val>
                                            <p:strVal val="#ppt_x"/>
                                          </p:val>
                                        </p:tav>
                                        <p:tav tm="100000">
                                          <p:val>
                                            <p:strVal val="#ppt_x"/>
                                          </p:val>
                                        </p:tav>
                                      </p:tavLst>
                                    </p:anim>
                                    <p:anim calcmode="lin" valueType="num">
                                      <p:cBhvr>
                                        <p:cTn id="21" dur="1000" fill="hold"/>
                                        <p:tgtEl>
                                          <p:spTgt spid="53"/>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54"/>
                                        </p:tgtEl>
                                        <p:attrNameLst>
                                          <p:attrName>style.visibility</p:attrName>
                                        </p:attrNameLst>
                                      </p:cBhvr>
                                      <p:to>
                                        <p:strVal val="visible"/>
                                      </p:to>
                                    </p:set>
                                    <p:animEffect transition="in" filter="fade">
                                      <p:cBhvr>
                                        <p:cTn id="24" dur="1000"/>
                                        <p:tgtEl>
                                          <p:spTgt spid="54"/>
                                        </p:tgtEl>
                                      </p:cBhvr>
                                    </p:animEffect>
                                    <p:anim calcmode="lin" valueType="num">
                                      <p:cBhvr>
                                        <p:cTn id="25" dur="1000" fill="hold"/>
                                        <p:tgtEl>
                                          <p:spTgt spid="54"/>
                                        </p:tgtEl>
                                        <p:attrNameLst>
                                          <p:attrName>ppt_x</p:attrName>
                                        </p:attrNameLst>
                                      </p:cBhvr>
                                      <p:tavLst>
                                        <p:tav tm="0">
                                          <p:val>
                                            <p:strVal val="#ppt_x"/>
                                          </p:val>
                                        </p:tav>
                                        <p:tav tm="100000">
                                          <p:val>
                                            <p:strVal val="#ppt_x"/>
                                          </p:val>
                                        </p:tav>
                                      </p:tavLst>
                                    </p:anim>
                                    <p:anim calcmode="lin" valueType="num">
                                      <p:cBhvr>
                                        <p:cTn id="26"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additive="base">
                                        <p:cTn id="31" dur="500" fill="hold"/>
                                        <p:tgtEl>
                                          <p:spTgt spid="41"/>
                                        </p:tgtEl>
                                        <p:attrNameLst>
                                          <p:attrName>ppt_x</p:attrName>
                                        </p:attrNameLst>
                                      </p:cBhvr>
                                      <p:tavLst>
                                        <p:tav tm="0">
                                          <p:val>
                                            <p:strVal val="#ppt_x"/>
                                          </p:val>
                                        </p:tav>
                                        <p:tav tm="100000">
                                          <p:val>
                                            <p:strVal val="#ppt_x"/>
                                          </p:val>
                                        </p:tav>
                                      </p:tavLst>
                                    </p:anim>
                                    <p:anim calcmode="lin" valueType="num">
                                      <p:cBhvr additive="base">
                                        <p:cTn id="32" dur="500" fill="hold"/>
                                        <p:tgtEl>
                                          <p:spTgt spid="4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additive="base">
                                        <p:cTn id="35" dur="500" fill="hold"/>
                                        <p:tgtEl>
                                          <p:spTgt spid="42"/>
                                        </p:tgtEl>
                                        <p:attrNameLst>
                                          <p:attrName>ppt_x</p:attrName>
                                        </p:attrNameLst>
                                      </p:cBhvr>
                                      <p:tavLst>
                                        <p:tav tm="0">
                                          <p:val>
                                            <p:strVal val="#ppt_x"/>
                                          </p:val>
                                        </p:tav>
                                        <p:tav tm="100000">
                                          <p:val>
                                            <p:strVal val="#ppt_x"/>
                                          </p:val>
                                        </p:tav>
                                      </p:tavLst>
                                    </p:anim>
                                    <p:anim calcmode="lin" valueType="num">
                                      <p:cBhvr additive="base">
                                        <p:cTn id="36" dur="500" fill="hold"/>
                                        <p:tgtEl>
                                          <p:spTgt spid="4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ppt_x"/>
                                          </p:val>
                                        </p:tav>
                                        <p:tav tm="100000">
                                          <p:val>
                                            <p:strVal val="#ppt_x"/>
                                          </p:val>
                                        </p:tav>
                                      </p:tavLst>
                                    </p:anim>
                                    <p:anim calcmode="lin" valueType="num">
                                      <p:cBhvr additive="base">
                                        <p:cTn id="40"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44"/>
                                        </p:tgtEl>
                                        <p:attrNameLst>
                                          <p:attrName>style.visibility</p:attrName>
                                        </p:attrNameLst>
                                      </p:cBhvr>
                                      <p:to>
                                        <p:strVal val="visible"/>
                                      </p:to>
                                    </p:set>
                                    <p:anim calcmode="lin" valueType="num">
                                      <p:cBhvr additive="base">
                                        <p:cTn id="45" dur="500" fill="hold"/>
                                        <p:tgtEl>
                                          <p:spTgt spid="44"/>
                                        </p:tgtEl>
                                        <p:attrNameLst>
                                          <p:attrName>ppt_x</p:attrName>
                                        </p:attrNameLst>
                                      </p:cBhvr>
                                      <p:tavLst>
                                        <p:tav tm="0">
                                          <p:val>
                                            <p:strVal val="#ppt_x"/>
                                          </p:val>
                                        </p:tav>
                                        <p:tav tm="100000">
                                          <p:val>
                                            <p:strVal val="#ppt_x"/>
                                          </p:val>
                                        </p:tav>
                                      </p:tavLst>
                                    </p:anim>
                                    <p:anim calcmode="lin" valueType="num">
                                      <p:cBhvr additive="base">
                                        <p:cTn id="46" dur="500" fill="hold"/>
                                        <p:tgtEl>
                                          <p:spTgt spid="44"/>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500" fill="hold"/>
                                        <p:tgtEl>
                                          <p:spTgt spid="45"/>
                                        </p:tgtEl>
                                        <p:attrNameLst>
                                          <p:attrName>ppt_x</p:attrName>
                                        </p:attrNameLst>
                                      </p:cBhvr>
                                      <p:tavLst>
                                        <p:tav tm="0">
                                          <p:val>
                                            <p:strVal val="#ppt_x"/>
                                          </p:val>
                                        </p:tav>
                                        <p:tav tm="100000">
                                          <p:val>
                                            <p:strVal val="#ppt_x"/>
                                          </p:val>
                                        </p:tav>
                                      </p:tavLst>
                                    </p:anim>
                                    <p:anim calcmode="lin" valueType="num">
                                      <p:cBhvr additive="base">
                                        <p:cTn id="50" dur="500" fill="hold"/>
                                        <p:tgtEl>
                                          <p:spTgt spid="45"/>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6"/>
                                        </p:tgtEl>
                                        <p:attrNameLst>
                                          <p:attrName>style.visibility</p:attrName>
                                        </p:attrNameLst>
                                      </p:cBhvr>
                                      <p:to>
                                        <p:strVal val="visible"/>
                                      </p:to>
                                    </p:set>
                                    <p:anim calcmode="lin" valueType="num">
                                      <p:cBhvr additive="base">
                                        <p:cTn id="53" dur="500" fill="hold"/>
                                        <p:tgtEl>
                                          <p:spTgt spid="46"/>
                                        </p:tgtEl>
                                        <p:attrNameLst>
                                          <p:attrName>ppt_x</p:attrName>
                                        </p:attrNameLst>
                                      </p:cBhvr>
                                      <p:tavLst>
                                        <p:tav tm="0">
                                          <p:val>
                                            <p:strVal val="#ppt_x"/>
                                          </p:val>
                                        </p:tav>
                                        <p:tav tm="100000">
                                          <p:val>
                                            <p:strVal val="#ppt_x"/>
                                          </p:val>
                                        </p:tav>
                                      </p:tavLst>
                                    </p:anim>
                                    <p:anim calcmode="lin" valueType="num">
                                      <p:cBhvr additive="base">
                                        <p:cTn id="54"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ppt_x"/>
                                          </p:val>
                                        </p:tav>
                                        <p:tav tm="100000">
                                          <p:val>
                                            <p:strVal val="#ppt_x"/>
                                          </p:val>
                                        </p:tav>
                                      </p:tavLst>
                                    </p:anim>
                                    <p:anim calcmode="lin" valueType="num">
                                      <p:cBhvr additive="base">
                                        <p:cTn id="60" dur="500" fill="hold"/>
                                        <p:tgtEl>
                                          <p:spTgt spid="47"/>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ppt_x"/>
                                          </p:val>
                                        </p:tav>
                                        <p:tav tm="100000">
                                          <p:val>
                                            <p:strVal val="#ppt_x"/>
                                          </p:val>
                                        </p:tav>
                                      </p:tavLst>
                                    </p:anim>
                                    <p:anim calcmode="lin" valueType="num">
                                      <p:cBhvr additive="base">
                                        <p:cTn id="64" dur="500" fill="hold"/>
                                        <p:tgtEl>
                                          <p:spTgt spid="48"/>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additive="base">
                                        <p:cTn id="67" dur="500" fill="hold"/>
                                        <p:tgtEl>
                                          <p:spTgt spid="49"/>
                                        </p:tgtEl>
                                        <p:attrNameLst>
                                          <p:attrName>ppt_x</p:attrName>
                                        </p:attrNameLst>
                                      </p:cBhvr>
                                      <p:tavLst>
                                        <p:tav tm="0">
                                          <p:val>
                                            <p:strVal val="#ppt_x"/>
                                          </p:val>
                                        </p:tav>
                                        <p:tav tm="100000">
                                          <p:val>
                                            <p:strVal val="#ppt_x"/>
                                          </p:val>
                                        </p:tav>
                                      </p:tavLst>
                                    </p:anim>
                                    <p:anim calcmode="lin" valueType="num">
                                      <p:cBhvr additive="base">
                                        <p:cTn id="68"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additive="base">
                                        <p:cTn id="73" dur="500" fill="hold"/>
                                        <p:tgtEl>
                                          <p:spTgt spid="50"/>
                                        </p:tgtEl>
                                        <p:attrNameLst>
                                          <p:attrName>ppt_x</p:attrName>
                                        </p:attrNameLst>
                                      </p:cBhvr>
                                      <p:tavLst>
                                        <p:tav tm="0">
                                          <p:val>
                                            <p:strVal val="#ppt_x"/>
                                          </p:val>
                                        </p:tav>
                                        <p:tav tm="100000">
                                          <p:val>
                                            <p:strVal val="#ppt_x"/>
                                          </p:val>
                                        </p:tav>
                                      </p:tavLst>
                                    </p:anim>
                                    <p:anim calcmode="lin" valueType="num">
                                      <p:cBhvr additive="base">
                                        <p:cTn id="74" dur="500" fill="hold"/>
                                        <p:tgtEl>
                                          <p:spTgt spid="50"/>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500" fill="hold"/>
                                        <p:tgtEl>
                                          <p:spTgt spid="51"/>
                                        </p:tgtEl>
                                        <p:attrNameLst>
                                          <p:attrName>ppt_x</p:attrName>
                                        </p:attrNameLst>
                                      </p:cBhvr>
                                      <p:tavLst>
                                        <p:tav tm="0">
                                          <p:val>
                                            <p:strVal val="#ppt_x"/>
                                          </p:val>
                                        </p:tav>
                                        <p:tav tm="100000">
                                          <p:val>
                                            <p:strVal val="#ppt_x"/>
                                          </p:val>
                                        </p:tav>
                                      </p:tavLst>
                                    </p:anim>
                                    <p:anim calcmode="lin" valueType="num">
                                      <p:cBhvr additive="base">
                                        <p:cTn id="78" dur="500" fill="hold"/>
                                        <p:tgtEl>
                                          <p:spTgt spid="51"/>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52"/>
                                        </p:tgtEl>
                                        <p:attrNameLst>
                                          <p:attrName>style.visibility</p:attrName>
                                        </p:attrNameLst>
                                      </p:cBhvr>
                                      <p:to>
                                        <p:strVal val="visible"/>
                                      </p:to>
                                    </p:set>
                                    <p:anim calcmode="lin" valueType="num">
                                      <p:cBhvr additive="base">
                                        <p:cTn id="81" dur="500" fill="hold"/>
                                        <p:tgtEl>
                                          <p:spTgt spid="52"/>
                                        </p:tgtEl>
                                        <p:attrNameLst>
                                          <p:attrName>ppt_x</p:attrName>
                                        </p:attrNameLst>
                                      </p:cBhvr>
                                      <p:tavLst>
                                        <p:tav tm="0">
                                          <p:val>
                                            <p:strVal val="#ppt_x"/>
                                          </p:val>
                                        </p:tav>
                                        <p:tav tm="100000">
                                          <p:val>
                                            <p:strVal val="#ppt_x"/>
                                          </p:val>
                                        </p:tav>
                                      </p:tavLst>
                                    </p:anim>
                                    <p:anim calcmode="lin" valueType="num">
                                      <p:cBhvr additive="base">
                                        <p:cTn id="82"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p:bldP spid="5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24"/>
          <p:cNvGrpSpPr/>
          <p:nvPr/>
        </p:nvGrpSpPr>
        <p:grpSpPr>
          <a:xfrm>
            <a:off x="457200" y="1002018"/>
            <a:ext cx="7772400" cy="2309813"/>
            <a:chOff x="1066800" y="1295400"/>
            <a:chExt cx="6662738" cy="2005013"/>
          </a:xfrm>
          <a:solidFill>
            <a:schemeClr val="bg1"/>
          </a:solidFill>
        </p:grpSpPr>
        <p:sp>
          <p:nvSpPr>
            <p:cNvPr id="2" name="Text Box 3"/>
            <p:cNvSpPr txBox="1">
              <a:spLocks noChangeArrowheads="1"/>
            </p:cNvSpPr>
            <p:nvPr/>
          </p:nvSpPr>
          <p:spPr bwMode="auto">
            <a:xfrm>
              <a:off x="2874963" y="1309688"/>
              <a:ext cx="1362145" cy="320595"/>
            </a:xfrm>
            <a:prstGeom prst="rect">
              <a:avLst/>
            </a:prstGeom>
            <a:grpFill/>
            <a:ln w="9525">
              <a:noFill/>
              <a:miter lim="800000"/>
              <a:headEnd/>
              <a:tailEnd/>
            </a:ln>
          </p:spPr>
          <p:txBody>
            <a:bodyPr wrap="none">
              <a:spAutoFit/>
            </a:bodyPr>
            <a:lstStyle/>
            <a:p>
              <a:pPr algn="l" eaLnBrk="0" hangingPunct="0">
                <a:lnSpc>
                  <a:spcPct val="100000"/>
                </a:lnSpc>
                <a:spcBef>
                  <a:spcPct val="0"/>
                </a:spcBef>
                <a:buClrTx/>
              </a:pPr>
              <a:r>
                <a:rPr lang="en-US" sz="1800" b="1" dirty="0">
                  <a:solidFill>
                    <a:schemeClr val="accent1"/>
                  </a:solidFill>
                </a:rPr>
                <a:t>Transaction</a:t>
              </a:r>
            </a:p>
          </p:txBody>
        </p:sp>
        <p:sp>
          <p:nvSpPr>
            <p:cNvPr id="3" name="Text Box 4"/>
            <p:cNvSpPr txBox="1">
              <a:spLocks noChangeArrowheads="1"/>
            </p:cNvSpPr>
            <p:nvPr/>
          </p:nvSpPr>
          <p:spPr bwMode="auto">
            <a:xfrm>
              <a:off x="4581525" y="1303338"/>
              <a:ext cx="1255857" cy="320595"/>
            </a:xfrm>
            <a:prstGeom prst="rect">
              <a:avLst/>
            </a:prstGeom>
            <a:grpFill/>
            <a:ln w="9525">
              <a:noFill/>
              <a:miter lim="800000"/>
              <a:headEnd/>
              <a:tailEnd/>
            </a:ln>
          </p:spPr>
          <p:txBody>
            <a:bodyPr wrap="none">
              <a:spAutoFit/>
            </a:bodyPr>
            <a:lstStyle/>
            <a:p>
              <a:pPr algn="l" eaLnBrk="0" hangingPunct="0">
                <a:lnSpc>
                  <a:spcPct val="100000"/>
                </a:lnSpc>
                <a:spcBef>
                  <a:spcPct val="0"/>
                </a:spcBef>
                <a:buClrTx/>
              </a:pPr>
              <a:r>
                <a:rPr lang="en-US" sz="1800" b="1" dirty="0">
                  <a:solidFill>
                    <a:schemeClr val="accent1"/>
                  </a:solidFill>
                </a:rPr>
                <a:t>Interaction</a:t>
              </a:r>
            </a:p>
          </p:txBody>
        </p:sp>
        <p:sp>
          <p:nvSpPr>
            <p:cNvPr id="4" name="Text Box 5"/>
            <p:cNvSpPr txBox="1">
              <a:spLocks noChangeArrowheads="1"/>
            </p:cNvSpPr>
            <p:nvPr/>
          </p:nvSpPr>
          <p:spPr bwMode="auto">
            <a:xfrm>
              <a:off x="6192838" y="1295400"/>
              <a:ext cx="1303069" cy="320595"/>
            </a:xfrm>
            <a:prstGeom prst="rect">
              <a:avLst/>
            </a:prstGeom>
            <a:grpFill/>
            <a:ln w="9525">
              <a:noFill/>
              <a:miter lim="800000"/>
              <a:headEnd/>
              <a:tailEnd/>
            </a:ln>
          </p:spPr>
          <p:txBody>
            <a:bodyPr wrap="none">
              <a:spAutoFit/>
            </a:bodyPr>
            <a:lstStyle/>
            <a:p>
              <a:pPr algn="l" eaLnBrk="0" hangingPunct="0">
                <a:lnSpc>
                  <a:spcPct val="100000"/>
                </a:lnSpc>
                <a:spcBef>
                  <a:spcPct val="0"/>
                </a:spcBef>
                <a:buClrTx/>
              </a:pPr>
              <a:r>
                <a:rPr lang="en-US" sz="1800" b="1" dirty="0">
                  <a:solidFill>
                    <a:schemeClr val="accent1"/>
                  </a:solidFill>
                </a:rPr>
                <a:t>Experience</a:t>
              </a:r>
            </a:p>
          </p:txBody>
        </p:sp>
        <p:sp>
          <p:nvSpPr>
            <p:cNvPr id="5" name="Text Box 6"/>
            <p:cNvSpPr txBox="1">
              <a:spLocks noChangeArrowheads="1"/>
            </p:cNvSpPr>
            <p:nvPr/>
          </p:nvSpPr>
          <p:spPr bwMode="auto">
            <a:xfrm>
              <a:off x="3070225" y="2938463"/>
              <a:ext cx="860425" cy="336550"/>
            </a:xfrm>
            <a:prstGeom prst="rect">
              <a:avLst/>
            </a:prstGeom>
            <a:grpFill/>
            <a:ln w="9525">
              <a:noFill/>
              <a:miter lim="800000"/>
              <a:headEnd/>
              <a:tailEnd/>
            </a:ln>
          </p:spPr>
          <p:txBody>
            <a:bodyPr wrap="none">
              <a:spAutoFit/>
            </a:bodyPr>
            <a:lstStyle/>
            <a:p>
              <a:pPr algn="l" eaLnBrk="0" hangingPunct="0">
                <a:lnSpc>
                  <a:spcPct val="100000"/>
                </a:lnSpc>
                <a:spcBef>
                  <a:spcPct val="0"/>
                </a:spcBef>
                <a:buClrTx/>
              </a:pPr>
              <a:r>
                <a:rPr lang="en-US" sz="1600"/>
                <a:t>Search</a:t>
              </a:r>
            </a:p>
          </p:txBody>
        </p:sp>
        <p:sp>
          <p:nvSpPr>
            <p:cNvPr id="6" name="Text Box 7"/>
            <p:cNvSpPr txBox="1">
              <a:spLocks noChangeArrowheads="1"/>
            </p:cNvSpPr>
            <p:nvPr/>
          </p:nvSpPr>
          <p:spPr bwMode="auto">
            <a:xfrm>
              <a:off x="4924425" y="2955925"/>
              <a:ext cx="736600" cy="336550"/>
            </a:xfrm>
            <a:prstGeom prst="rect">
              <a:avLst/>
            </a:prstGeom>
            <a:grpFill/>
            <a:ln w="9525">
              <a:noFill/>
              <a:miter lim="800000"/>
              <a:headEnd/>
              <a:tailEnd/>
            </a:ln>
          </p:spPr>
          <p:txBody>
            <a:bodyPr wrap="none">
              <a:spAutoFit/>
            </a:bodyPr>
            <a:lstStyle/>
            <a:p>
              <a:pPr algn="l" eaLnBrk="0" hangingPunct="0">
                <a:lnSpc>
                  <a:spcPct val="100000"/>
                </a:lnSpc>
                <a:spcBef>
                  <a:spcPct val="0"/>
                </a:spcBef>
                <a:buClrTx/>
              </a:pPr>
              <a:r>
                <a:rPr lang="en-US" sz="1600"/>
                <a:t>Serve</a:t>
              </a:r>
            </a:p>
          </p:txBody>
        </p:sp>
        <p:sp>
          <p:nvSpPr>
            <p:cNvPr id="7" name="Text Box 8"/>
            <p:cNvSpPr txBox="1">
              <a:spLocks noChangeArrowheads="1"/>
            </p:cNvSpPr>
            <p:nvPr/>
          </p:nvSpPr>
          <p:spPr bwMode="auto">
            <a:xfrm>
              <a:off x="1298575" y="2963863"/>
              <a:ext cx="917575" cy="336550"/>
            </a:xfrm>
            <a:prstGeom prst="rect">
              <a:avLst/>
            </a:prstGeom>
            <a:grpFill/>
            <a:ln w="9525">
              <a:noFill/>
              <a:miter lim="800000"/>
              <a:headEnd/>
              <a:tailEnd/>
            </a:ln>
          </p:spPr>
          <p:txBody>
            <a:bodyPr wrap="none">
              <a:spAutoFit/>
            </a:bodyPr>
            <a:lstStyle/>
            <a:p>
              <a:pPr algn="l" eaLnBrk="0" hangingPunct="0">
                <a:lnSpc>
                  <a:spcPct val="100000"/>
                </a:lnSpc>
                <a:spcBef>
                  <a:spcPct val="0"/>
                </a:spcBef>
                <a:buClrTx/>
              </a:pPr>
              <a:r>
                <a:rPr lang="en-US" sz="1600"/>
                <a:t>Browse</a:t>
              </a:r>
            </a:p>
          </p:txBody>
        </p:sp>
        <p:sp>
          <p:nvSpPr>
            <p:cNvPr id="8" name="Text Box 9"/>
            <p:cNvSpPr txBox="1">
              <a:spLocks noChangeArrowheads="1"/>
            </p:cNvSpPr>
            <p:nvPr/>
          </p:nvSpPr>
          <p:spPr bwMode="auto">
            <a:xfrm>
              <a:off x="6205538" y="2951163"/>
              <a:ext cx="1403350" cy="336550"/>
            </a:xfrm>
            <a:prstGeom prst="rect">
              <a:avLst/>
            </a:prstGeom>
            <a:grpFill/>
            <a:ln w="9525">
              <a:noFill/>
              <a:miter lim="800000"/>
              <a:headEnd/>
              <a:tailEnd/>
            </a:ln>
          </p:spPr>
          <p:txBody>
            <a:bodyPr wrap="none">
              <a:spAutoFit/>
            </a:bodyPr>
            <a:lstStyle/>
            <a:p>
              <a:pPr algn="l" eaLnBrk="0" hangingPunct="0">
                <a:lnSpc>
                  <a:spcPct val="100000"/>
                </a:lnSpc>
                <a:spcBef>
                  <a:spcPct val="0"/>
                </a:spcBef>
                <a:buClrTx/>
              </a:pPr>
              <a:r>
                <a:rPr lang="en-US" sz="1600"/>
                <a:t>Relationship</a:t>
              </a:r>
            </a:p>
          </p:txBody>
        </p:sp>
        <p:pic>
          <p:nvPicPr>
            <p:cNvPr id="9" name="Picture 10" descr="http://delivery.gettyimages.com/comp/rbrb_2590.jpg?x=x&amp;dasite=gettyimages&amp;ef=2&amp;ev=1&amp;dareq=112CC0B817470DC4C1BE03DD53BD7B9A781CF461BB6606AD">
              <a:hlinkClick r:id="rId2"/>
            </p:cNvPr>
            <p:cNvPicPr>
              <a:picLocks noChangeArrowheads="1"/>
            </p:cNvPicPr>
            <p:nvPr/>
          </p:nvPicPr>
          <p:blipFill>
            <a:blip r:embed="rId3" cstate="print"/>
            <a:srcRect b="30206"/>
            <a:stretch>
              <a:fillRect/>
            </a:stretch>
          </p:blipFill>
          <p:spPr bwMode="auto">
            <a:xfrm>
              <a:off x="6153150" y="1665288"/>
              <a:ext cx="1576388" cy="1238250"/>
            </a:xfrm>
            <a:prstGeom prst="roundRect">
              <a:avLst>
                <a:gd name="adj" fmla="val 8594"/>
              </a:avLst>
            </a:prstGeom>
            <a:grpFill/>
            <a:ln>
              <a:noFill/>
            </a:ln>
            <a:effectLst>
              <a:reflection blurRad="12700" stA="38000" endPos="28000" dist="5000" dir="5400000" sy="-100000" algn="bl" rotWithShape="0"/>
            </a:effectLst>
          </p:spPr>
        </p:pic>
        <p:pic>
          <p:nvPicPr>
            <p:cNvPr id="10" name="Picture 11" descr="C:\Documents and Settings\mwong\Application Data\Microsoft\Media Catalog\Downloaded Clips\cl7b\j0309292.jpg"/>
            <p:cNvPicPr>
              <a:picLocks noChangeAspect="1" noChangeArrowheads="1"/>
            </p:cNvPicPr>
            <p:nvPr/>
          </p:nvPicPr>
          <p:blipFill>
            <a:blip r:embed="rId4" cstate="print"/>
            <a:srcRect r="13989"/>
            <a:stretch>
              <a:fillRect/>
            </a:stretch>
          </p:blipFill>
          <p:spPr bwMode="auto">
            <a:xfrm>
              <a:off x="1066800" y="1674813"/>
              <a:ext cx="1616075" cy="1247775"/>
            </a:xfrm>
            <a:prstGeom prst="roundRect">
              <a:avLst>
                <a:gd name="adj" fmla="val 8594"/>
              </a:avLst>
            </a:prstGeom>
            <a:grpFill/>
            <a:ln>
              <a:noFill/>
            </a:ln>
            <a:effectLst>
              <a:reflection blurRad="12700" stA="38000" endPos="28000" dist="5000" dir="5400000" sy="-100000" algn="bl" rotWithShape="0"/>
            </a:effectLst>
          </p:spPr>
        </p:pic>
        <p:pic>
          <p:nvPicPr>
            <p:cNvPr id="11" name="Picture 12" descr="C:\Documents and Settings\mwong\Application Data\Microsoft\Media Catalog\Downloaded Clips\cl9b\j0387939.jpg"/>
            <p:cNvPicPr>
              <a:picLocks noChangeAspect="1" noChangeArrowheads="1"/>
            </p:cNvPicPr>
            <p:nvPr/>
          </p:nvPicPr>
          <p:blipFill>
            <a:blip r:embed="rId5" cstate="print"/>
            <a:srcRect/>
            <a:stretch>
              <a:fillRect/>
            </a:stretch>
          </p:blipFill>
          <p:spPr bwMode="auto">
            <a:xfrm>
              <a:off x="2755900" y="1681163"/>
              <a:ext cx="1625600" cy="1222375"/>
            </a:xfrm>
            <a:prstGeom prst="roundRect">
              <a:avLst>
                <a:gd name="adj" fmla="val 8594"/>
              </a:avLst>
            </a:prstGeom>
            <a:grpFill/>
            <a:ln>
              <a:noFill/>
            </a:ln>
            <a:effectLst>
              <a:reflection blurRad="12700" stA="38000" endPos="28000" dist="5000" dir="5400000" sy="-100000" algn="bl" rotWithShape="0"/>
            </a:effectLst>
          </p:spPr>
        </p:pic>
        <p:pic>
          <p:nvPicPr>
            <p:cNvPr id="12" name="Picture 13" descr="C:\Documents and Settings\mwong\Application Data\Microsoft\Media Catalog\Downloaded Clips\cla3\j0409015.jpg"/>
            <p:cNvPicPr>
              <a:picLocks noChangeAspect="1" noChangeArrowheads="1"/>
            </p:cNvPicPr>
            <p:nvPr/>
          </p:nvPicPr>
          <p:blipFill>
            <a:blip r:embed="rId6" cstate="print"/>
            <a:srcRect t="964" b="20557"/>
            <a:stretch>
              <a:fillRect/>
            </a:stretch>
          </p:blipFill>
          <p:spPr bwMode="auto">
            <a:xfrm>
              <a:off x="4470400" y="1668463"/>
              <a:ext cx="1577975" cy="1243012"/>
            </a:xfrm>
            <a:prstGeom prst="roundRect">
              <a:avLst>
                <a:gd name="adj" fmla="val 8594"/>
              </a:avLst>
            </a:prstGeom>
            <a:grpFill/>
            <a:ln>
              <a:noFill/>
            </a:ln>
            <a:effectLst>
              <a:reflection blurRad="12700" stA="38000" endPos="28000" dist="5000" dir="5400000" sy="-100000" algn="bl" rotWithShape="0"/>
            </a:effectLst>
          </p:spPr>
        </p:pic>
        <p:sp>
          <p:nvSpPr>
            <p:cNvPr id="14" name="Text Box 15"/>
            <p:cNvSpPr txBox="1">
              <a:spLocks noChangeArrowheads="1"/>
            </p:cNvSpPr>
            <p:nvPr/>
          </p:nvSpPr>
          <p:spPr bwMode="auto">
            <a:xfrm>
              <a:off x="5486400" y="2514600"/>
              <a:ext cx="568814" cy="369119"/>
            </a:xfrm>
            <a:prstGeom prst="rect">
              <a:avLst/>
            </a:prstGeom>
            <a:grpFill/>
            <a:ln w="12700">
              <a:noFill/>
              <a:miter lim="800000"/>
              <a:headEnd/>
              <a:tailEnd/>
            </a:ln>
          </p:spPr>
          <p:txBody>
            <a:bodyPr wrap="none">
              <a:spAutoFit/>
            </a:bodyPr>
            <a:lstStyle/>
            <a:p>
              <a:pPr eaLnBrk="0" hangingPunct="0">
                <a:lnSpc>
                  <a:spcPct val="100000"/>
                </a:lnSpc>
                <a:spcBef>
                  <a:spcPct val="0"/>
                </a:spcBef>
                <a:buClrTx/>
              </a:pPr>
              <a:r>
                <a:rPr lang="en-US" dirty="0">
                  <a:solidFill>
                    <a:srgbClr val="FF0000"/>
                  </a:solidFill>
                </a:rPr>
                <a:t>$$$</a:t>
              </a:r>
            </a:p>
          </p:txBody>
        </p:sp>
        <p:sp>
          <p:nvSpPr>
            <p:cNvPr id="15" name="Text Box 16"/>
            <p:cNvSpPr txBox="1">
              <a:spLocks noChangeArrowheads="1"/>
            </p:cNvSpPr>
            <p:nvPr/>
          </p:nvSpPr>
          <p:spPr bwMode="auto">
            <a:xfrm>
              <a:off x="6858000" y="2514600"/>
              <a:ext cx="826317" cy="369119"/>
            </a:xfrm>
            <a:prstGeom prst="rect">
              <a:avLst/>
            </a:prstGeom>
            <a:grpFill/>
            <a:ln w="12700">
              <a:noFill/>
              <a:miter lim="800000"/>
              <a:headEnd/>
              <a:tailEnd/>
            </a:ln>
          </p:spPr>
          <p:txBody>
            <a:bodyPr wrap="none">
              <a:spAutoFit/>
            </a:bodyPr>
            <a:lstStyle/>
            <a:p>
              <a:pPr eaLnBrk="0" hangingPunct="0">
                <a:lnSpc>
                  <a:spcPct val="100000"/>
                </a:lnSpc>
                <a:spcBef>
                  <a:spcPct val="0"/>
                </a:spcBef>
                <a:buClrTx/>
              </a:pPr>
              <a:r>
                <a:rPr lang="en-US" dirty="0">
                  <a:solidFill>
                    <a:srgbClr val="FF0000"/>
                  </a:solidFill>
                </a:rPr>
                <a:t>$$$$$</a:t>
              </a:r>
            </a:p>
          </p:txBody>
        </p:sp>
        <p:sp>
          <p:nvSpPr>
            <p:cNvPr id="16" name="Text Box 17"/>
            <p:cNvSpPr txBox="1">
              <a:spLocks noChangeArrowheads="1"/>
            </p:cNvSpPr>
            <p:nvPr/>
          </p:nvSpPr>
          <p:spPr bwMode="auto">
            <a:xfrm>
              <a:off x="4133074" y="2526175"/>
              <a:ext cx="312591" cy="369119"/>
            </a:xfrm>
            <a:prstGeom prst="rect">
              <a:avLst/>
            </a:prstGeom>
            <a:grpFill/>
            <a:ln w="12700">
              <a:noFill/>
              <a:miter lim="800000"/>
              <a:headEnd/>
              <a:tailEnd/>
            </a:ln>
          </p:spPr>
          <p:txBody>
            <a:bodyPr wrap="none">
              <a:spAutoFit/>
            </a:bodyPr>
            <a:lstStyle/>
            <a:p>
              <a:pPr eaLnBrk="0" hangingPunct="0">
                <a:lnSpc>
                  <a:spcPct val="100000"/>
                </a:lnSpc>
                <a:spcBef>
                  <a:spcPct val="0"/>
                </a:spcBef>
                <a:buClrTx/>
              </a:pPr>
              <a:r>
                <a:rPr lang="en-US" dirty="0">
                  <a:solidFill>
                    <a:srgbClr val="FF0000"/>
                  </a:solidFill>
                </a:rPr>
                <a:t>$</a:t>
              </a:r>
            </a:p>
          </p:txBody>
        </p:sp>
      </p:grpSp>
      <p:grpSp>
        <p:nvGrpSpPr>
          <p:cNvPr id="17" name="Group 18"/>
          <p:cNvGrpSpPr>
            <a:grpSpLocks/>
          </p:cNvGrpSpPr>
          <p:nvPr/>
        </p:nvGrpSpPr>
        <p:grpSpPr bwMode="auto">
          <a:xfrm>
            <a:off x="380299" y="532901"/>
            <a:ext cx="8087116" cy="5807668"/>
            <a:chOff x="178" y="-1702"/>
            <a:chExt cx="5153" cy="5254"/>
          </a:xfrm>
        </p:grpSpPr>
        <p:pic>
          <p:nvPicPr>
            <p:cNvPr id="18" name="Picture 19" descr="C:\Documents and Settings\mwong\Desktop\Print\Starbucks experience from BusinessWeek.jpg"/>
            <p:cNvPicPr>
              <a:picLocks noChangeAspect="1" noChangeArrowheads="1"/>
            </p:cNvPicPr>
            <p:nvPr/>
          </p:nvPicPr>
          <p:blipFill>
            <a:blip r:embed="rId7" cstate="print"/>
            <a:srcRect l="186" t="22948" b="28111"/>
            <a:stretch>
              <a:fillRect/>
            </a:stretch>
          </p:blipFill>
          <p:spPr bwMode="auto">
            <a:xfrm>
              <a:off x="227" y="1604"/>
              <a:ext cx="5001" cy="1574"/>
            </a:xfrm>
            <a:prstGeom prst="rect">
              <a:avLst/>
            </a:prstGeom>
            <a:noFill/>
            <a:ln w="9525">
              <a:noFill/>
              <a:miter lim="800000"/>
              <a:headEnd/>
              <a:tailEnd/>
            </a:ln>
          </p:spPr>
        </p:pic>
        <p:sp>
          <p:nvSpPr>
            <p:cNvPr id="19" name="Text Box 20"/>
            <p:cNvSpPr txBox="1">
              <a:spLocks noChangeArrowheads="1"/>
            </p:cNvSpPr>
            <p:nvPr/>
          </p:nvSpPr>
          <p:spPr bwMode="auto">
            <a:xfrm>
              <a:off x="308" y="1180"/>
              <a:ext cx="1185" cy="402"/>
            </a:xfrm>
            <a:prstGeom prst="rect">
              <a:avLst/>
            </a:prstGeom>
            <a:noFill/>
            <a:ln w="9525">
              <a:noFill/>
              <a:miter lim="800000"/>
              <a:headEnd/>
              <a:tailEnd/>
            </a:ln>
          </p:spPr>
          <p:txBody>
            <a:bodyPr wrap="none">
              <a:spAutoFit/>
            </a:bodyPr>
            <a:lstStyle/>
            <a:p>
              <a:pPr algn="l" eaLnBrk="0" hangingPunct="0">
                <a:lnSpc>
                  <a:spcPct val="100000"/>
                </a:lnSpc>
                <a:spcBef>
                  <a:spcPct val="0"/>
                </a:spcBef>
                <a:buClrTx/>
              </a:pPr>
              <a:r>
                <a:rPr lang="en-US" sz="2400" dirty="0">
                  <a:solidFill>
                    <a:schemeClr val="accent1"/>
                  </a:solidFill>
                </a:rPr>
                <a:t>Commodity</a:t>
              </a:r>
            </a:p>
          </p:txBody>
        </p:sp>
        <p:sp>
          <p:nvSpPr>
            <p:cNvPr id="20" name="Text Box 21"/>
            <p:cNvSpPr txBox="1">
              <a:spLocks noChangeArrowheads="1"/>
            </p:cNvSpPr>
            <p:nvPr/>
          </p:nvSpPr>
          <p:spPr bwMode="auto">
            <a:xfrm>
              <a:off x="1714" y="1150"/>
              <a:ext cx="1025" cy="402"/>
            </a:xfrm>
            <a:prstGeom prst="rect">
              <a:avLst/>
            </a:prstGeom>
            <a:noFill/>
            <a:ln w="9525">
              <a:noFill/>
              <a:miter lim="800000"/>
              <a:headEnd/>
              <a:tailEnd/>
            </a:ln>
          </p:spPr>
          <p:txBody>
            <a:bodyPr wrap="none">
              <a:spAutoFit/>
            </a:bodyPr>
            <a:lstStyle/>
            <a:p>
              <a:pPr algn="l" eaLnBrk="0" hangingPunct="0">
                <a:lnSpc>
                  <a:spcPct val="100000"/>
                </a:lnSpc>
                <a:spcBef>
                  <a:spcPct val="0"/>
                </a:spcBef>
                <a:buClrTx/>
              </a:pPr>
              <a:r>
                <a:rPr lang="en-US" sz="2400" dirty="0">
                  <a:solidFill>
                    <a:schemeClr val="accent1"/>
                  </a:solidFill>
                </a:rPr>
                <a:t>Packaged</a:t>
              </a:r>
            </a:p>
          </p:txBody>
        </p:sp>
        <p:sp>
          <p:nvSpPr>
            <p:cNvPr id="21" name="Text Box 22"/>
            <p:cNvSpPr txBox="1">
              <a:spLocks noChangeArrowheads="1"/>
            </p:cNvSpPr>
            <p:nvPr/>
          </p:nvSpPr>
          <p:spPr bwMode="auto">
            <a:xfrm>
              <a:off x="3083" y="1126"/>
              <a:ext cx="809" cy="402"/>
            </a:xfrm>
            <a:prstGeom prst="rect">
              <a:avLst/>
            </a:prstGeom>
            <a:noFill/>
            <a:ln w="9525">
              <a:noFill/>
              <a:miter lim="800000"/>
              <a:headEnd/>
              <a:tailEnd/>
            </a:ln>
          </p:spPr>
          <p:txBody>
            <a:bodyPr wrap="none">
              <a:spAutoFit/>
            </a:bodyPr>
            <a:lstStyle/>
            <a:p>
              <a:pPr algn="l" eaLnBrk="0" hangingPunct="0">
                <a:lnSpc>
                  <a:spcPct val="100000"/>
                </a:lnSpc>
                <a:spcBef>
                  <a:spcPct val="0"/>
                </a:spcBef>
                <a:buClrTx/>
              </a:pPr>
              <a:r>
                <a:rPr lang="en-US" sz="2400" dirty="0">
                  <a:solidFill>
                    <a:schemeClr val="accent1"/>
                  </a:solidFill>
                </a:rPr>
                <a:t>Service</a:t>
              </a:r>
            </a:p>
          </p:txBody>
        </p:sp>
        <p:sp>
          <p:nvSpPr>
            <p:cNvPr id="22" name="Text Box 23"/>
            <p:cNvSpPr txBox="1">
              <a:spLocks noChangeArrowheads="1"/>
            </p:cNvSpPr>
            <p:nvPr/>
          </p:nvSpPr>
          <p:spPr bwMode="auto">
            <a:xfrm>
              <a:off x="4176" y="1132"/>
              <a:ext cx="1155" cy="402"/>
            </a:xfrm>
            <a:prstGeom prst="rect">
              <a:avLst/>
            </a:prstGeom>
            <a:noFill/>
            <a:ln w="9525">
              <a:noFill/>
              <a:miter lim="800000"/>
              <a:headEnd/>
              <a:tailEnd/>
            </a:ln>
          </p:spPr>
          <p:txBody>
            <a:bodyPr wrap="none">
              <a:spAutoFit/>
            </a:bodyPr>
            <a:lstStyle/>
            <a:p>
              <a:pPr algn="l" eaLnBrk="0" hangingPunct="0">
                <a:lnSpc>
                  <a:spcPct val="100000"/>
                </a:lnSpc>
                <a:spcBef>
                  <a:spcPct val="0"/>
                </a:spcBef>
                <a:buClrTx/>
              </a:pPr>
              <a:r>
                <a:rPr lang="en-US" sz="2400" dirty="0">
                  <a:solidFill>
                    <a:schemeClr val="accent1"/>
                  </a:solidFill>
                </a:rPr>
                <a:t>Experience</a:t>
              </a:r>
            </a:p>
          </p:txBody>
        </p:sp>
        <p:sp>
          <p:nvSpPr>
            <p:cNvPr id="23" name="Text Box 24"/>
            <p:cNvSpPr txBox="1">
              <a:spLocks noChangeArrowheads="1"/>
            </p:cNvSpPr>
            <p:nvPr/>
          </p:nvSpPr>
          <p:spPr bwMode="auto">
            <a:xfrm>
              <a:off x="426" y="3310"/>
              <a:ext cx="1361" cy="242"/>
            </a:xfrm>
            <a:prstGeom prst="rect">
              <a:avLst/>
            </a:prstGeom>
            <a:noFill/>
            <a:ln w="9525">
              <a:noFill/>
              <a:miter lim="800000"/>
              <a:headEnd/>
              <a:tailEnd/>
            </a:ln>
          </p:spPr>
          <p:txBody>
            <a:bodyPr wrap="none">
              <a:spAutoFit/>
            </a:bodyPr>
            <a:lstStyle/>
            <a:p>
              <a:pPr algn="l" eaLnBrk="0" hangingPunct="0">
                <a:lnSpc>
                  <a:spcPct val="100000"/>
                </a:lnSpc>
                <a:spcBef>
                  <a:spcPct val="0"/>
                </a:spcBef>
                <a:buClrTx/>
              </a:pPr>
              <a:r>
                <a:rPr lang="en-US" sz="1200" b="0" i="1"/>
                <a:t>Source: BusinessWeek 2005</a:t>
              </a:r>
            </a:p>
          </p:txBody>
        </p:sp>
        <p:sp>
          <p:nvSpPr>
            <p:cNvPr id="24" name="Text Box 25"/>
            <p:cNvSpPr txBox="1">
              <a:spLocks noChangeArrowheads="1"/>
            </p:cNvSpPr>
            <p:nvPr/>
          </p:nvSpPr>
          <p:spPr bwMode="auto">
            <a:xfrm>
              <a:off x="178" y="-1702"/>
              <a:ext cx="2635" cy="406"/>
            </a:xfrm>
            <a:prstGeom prst="rect">
              <a:avLst/>
            </a:prstGeom>
            <a:noFill/>
            <a:ln w="9525">
              <a:noFill/>
              <a:miter lim="800000"/>
              <a:headEnd/>
              <a:tailEnd/>
            </a:ln>
            <a:effectLst/>
          </p:spPr>
          <p:txBody>
            <a:bodyPr wrap="none">
              <a:spAutoFit/>
            </a:bodyPr>
            <a:lstStyle/>
            <a:p>
              <a:pPr algn="l" eaLnBrk="0" hangingPunct="0">
                <a:lnSpc>
                  <a:spcPct val="100000"/>
                </a:lnSpc>
                <a:spcBef>
                  <a:spcPct val="0"/>
                </a:spcBef>
                <a:buClrTx/>
                <a:defRPr/>
              </a:pPr>
              <a:r>
                <a:rPr lang="en-US" sz="2400" b="1" dirty="0" smtClean="0">
                  <a:solidFill>
                    <a:srgbClr val="FF0000"/>
                  </a:solidFill>
                  <a:effectLst>
                    <a:outerShdw blurRad="38100" dist="38100" dir="2700000" algn="tl">
                      <a:srgbClr val="C0C0C0"/>
                    </a:outerShdw>
                  </a:effectLst>
                </a:rPr>
                <a:t>Relationship Creates Value</a:t>
              </a:r>
              <a:endParaRPr lang="en-US" sz="2400" b="1" dirty="0">
                <a:solidFill>
                  <a:srgbClr val="FF0000"/>
                </a:solidFill>
                <a:effectLst>
                  <a:outerShdw blurRad="38100" dist="38100" dir="2700000" algn="tl">
                    <a:srgbClr val="C0C0C0"/>
                  </a:outerShdw>
                </a:effectLst>
              </a:endParaRPr>
            </a:p>
          </p:txBody>
        </p:sp>
      </p:grpSp>
      <p:sp>
        <p:nvSpPr>
          <p:cNvPr id="26" name="Striped Right Arrow 25"/>
          <p:cNvSpPr/>
          <p:nvPr/>
        </p:nvSpPr>
        <p:spPr>
          <a:xfrm>
            <a:off x="762000" y="3352800"/>
            <a:ext cx="7543800" cy="228600"/>
          </a:xfrm>
          <a:prstGeom prst="striped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30" name="Rectangle 29"/>
          <p:cNvSpPr/>
          <p:nvPr/>
        </p:nvSpPr>
        <p:spPr>
          <a:xfrm>
            <a:off x="2539093" y="6470683"/>
            <a:ext cx="5181600" cy="276999"/>
          </a:xfrm>
          <a:prstGeom prst="rect">
            <a:avLst/>
          </a:prstGeom>
        </p:spPr>
        <p:txBody>
          <a:bodyPr wrap="square">
            <a:spAutoFit/>
          </a:bodyPr>
          <a:lstStyle/>
          <a:p>
            <a:r>
              <a:rPr lang="en-US" sz="1200" b="1" i="1" dirty="0" smtClean="0">
                <a:solidFill>
                  <a:srgbClr val="C00000"/>
                </a:solidFill>
                <a:latin typeface="Georgia" pitchFamily="18" charset="0"/>
              </a:rPr>
              <a:t>Serv</a:t>
            </a:r>
            <a:r>
              <a:rPr lang="en-US" sz="1200" b="1" i="1" dirty="0" smtClean="0">
                <a:latin typeface="Georgia" pitchFamily="18" charset="0"/>
              </a:rPr>
              <a:t>Trans</a:t>
            </a:r>
            <a:r>
              <a:rPr lang="en-US" sz="1200" b="1" i="1" dirty="0" smtClean="0">
                <a:solidFill>
                  <a:srgbClr val="C00000"/>
                </a:solidFill>
                <a:latin typeface="Georgia" pitchFamily="18" charset="0"/>
              </a:rPr>
              <a:t> LLC –</a:t>
            </a:r>
            <a:r>
              <a:rPr lang="en-US" sz="1200" b="1" dirty="0" smtClean="0">
                <a:solidFill>
                  <a:srgbClr val="C00000"/>
                </a:solidFill>
                <a:latin typeface="Georgia" pitchFamily="18" charset="0"/>
              </a:rPr>
              <a:t>All  rights  reserved</a:t>
            </a:r>
            <a:endParaRPr lang="en-US" sz="1200" b="1" dirty="0">
              <a:solidFill>
                <a:srgbClr val="C00000"/>
              </a:solidFill>
              <a:latin typeface="Georgia" pitchFamily="18" charset="0"/>
            </a:endParaRPr>
          </a:p>
        </p:txBody>
      </p:sp>
    </p:spTree>
    <p:extLst>
      <p:ext uri="{BB962C8B-B14F-4D97-AF65-F5344CB8AC3E}">
        <p14:creationId xmlns:p14="http://schemas.microsoft.com/office/powerpoint/2010/main" val="37470483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1066800"/>
            <a:ext cx="7239000" cy="4632037"/>
          </a:xfrm>
          <a:prstGeom prst="rect">
            <a:avLst/>
          </a:prstGeom>
        </p:spPr>
        <p:txBody>
          <a:bodyPr wrap="square">
            <a:spAutoFit/>
          </a:bodyPr>
          <a:lstStyle/>
          <a:p>
            <a:pPr marL="285750" indent="-285750">
              <a:spcAft>
                <a:spcPts val="600"/>
              </a:spcAft>
              <a:buFont typeface="Arial" panose="020B0604020202020204" pitchFamily="34" charset="0"/>
              <a:buChar char="•"/>
            </a:pPr>
            <a:r>
              <a:rPr lang="en-US" sz="2000" dirty="0"/>
              <a:t>Economic </a:t>
            </a:r>
            <a:r>
              <a:rPr lang="en-US" sz="2000" dirty="0" smtClean="0"/>
              <a:t>value principles </a:t>
            </a:r>
            <a:r>
              <a:rPr lang="en-US" sz="2000" dirty="0"/>
              <a:t>are still deeply rooted in the Industrial economy and from work dating back to the late 1700’s by Adam Smith in his book, “The Wealth of </a:t>
            </a:r>
            <a:r>
              <a:rPr lang="en-US" sz="2000" dirty="0" smtClean="0"/>
              <a:t>Nations</a:t>
            </a:r>
          </a:p>
          <a:p>
            <a:pPr marL="742950" lvl="1" indent="-285750">
              <a:spcAft>
                <a:spcPts val="600"/>
              </a:spcAft>
              <a:buFont typeface="Arial" panose="020B0604020202020204" pitchFamily="34" charset="0"/>
              <a:buChar char="•"/>
            </a:pPr>
            <a:r>
              <a:rPr lang="en-US" sz="2000" dirty="0" smtClean="0"/>
              <a:t>Wealth is created by efficient creation of tangible assets</a:t>
            </a:r>
          </a:p>
          <a:p>
            <a:pPr marL="285750" indent="-285750">
              <a:spcAft>
                <a:spcPts val="600"/>
              </a:spcAft>
              <a:buFont typeface="Arial" panose="020B0604020202020204" pitchFamily="34" charset="0"/>
              <a:buChar char="•"/>
            </a:pPr>
            <a:r>
              <a:rPr lang="en-US" sz="2000" dirty="0" smtClean="0"/>
              <a:t>Money </a:t>
            </a:r>
            <a:r>
              <a:rPr lang="en-US" sz="2000" dirty="0"/>
              <a:t>is a core </a:t>
            </a:r>
            <a:r>
              <a:rPr lang="en-US" sz="2000" dirty="0" smtClean="0"/>
              <a:t>driver of change and measurement </a:t>
            </a:r>
            <a:r>
              <a:rPr lang="en-US" sz="2000" dirty="0"/>
              <a:t>of </a:t>
            </a:r>
            <a:r>
              <a:rPr lang="en-US" sz="2000" dirty="0" smtClean="0"/>
              <a:t>success so economic understanding is required</a:t>
            </a:r>
            <a:endParaRPr lang="en-US" sz="2000" dirty="0"/>
          </a:p>
          <a:p>
            <a:pPr marL="285750" indent="-285750">
              <a:spcAft>
                <a:spcPts val="600"/>
              </a:spcAft>
              <a:buFont typeface="Arial" panose="020B0604020202020204" pitchFamily="34" charset="0"/>
              <a:buChar char="•"/>
            </a:pPr>
            <a:r>
              <a:rPr lang="en-US" sz="2000" dirty="0" err="1" smtClean="0"/>
              <a:t>Servitization</a:t>
            </a:r>
            <a:r>
              <a:rPr lang="en-US" sz="2000" dirty="0" smtClean="0"/>
              <a:t> and Service </a:t>
            </a:r>
            <a:r>
              <a:rPr lang="en-US" sz="2000" dirty="0"/>
              <a:t>Innovation </a:t>
            </a:r>
            <a:r>
              <a:rPr lang="en-US" sz="2000" dirty="0" smtClean="0"/>
              <a:t>are </a:t>
            </a:r>
            <a:r>
              <a:rPr lang="en-US" sz="2000" dirty="0"/>
              <a:t>inhibited by antiquated economic measurement and </a:t>
            </a:r>
            <a:r>
              <a:rPr lang="en-US" sz="2000" dirty="0" smtClean="0"/>
              <a:t>classifications</a:t>
            </a:r>
            <a:endParaRPr lang="en-US" sz="2000" dirty="0"/>
          </a:p>
          <a:p>
            <a:pPr marL="285750" indent="-285750">
              <a:spcAft>
                <a:spcPts val="600"/>
              </a:spcAft>
              <a:buFont typeface="Arial" panose="020B0604020202020204" pitchFamily="34" charset="0"/>
              <a:buChar char="•"/>
            </a:pPr>
            <a:r>
              <a:rPr lang="en-US" sz="2000" dirty="0" smtClean="0"/>
              <a:t>We try to measure the intangible translated into tangible terms</a:t>
            </a:r>
          </a:p>
          <a:p>
            <a:pPr marL="742950" lvl="1" indent="-285750">
              <a:spcAft>
                <a:spcPts val="600"/>
              </a:spcAft>
              <a:buFont typeface="Arial" panose="020B0604020202020204" pitchFamily="34" charset="0"/>
              <a:buChar char="•"/>
            </a:pPr>
            <a:r>
              <a:rPr lang="en-US" sz="2000" dirty="0" smtClean="0"/>
              <a:t>Knowledge as an ASSET</a:t>
            </a:r>
          </a:p>
          <a:p>
            <a:pPr marL="742950" lvl="1" indent="-285750">
              <a:spcAft>
                <a:spcPts val="600"/>
              </a:spcAft>
              <a:buFont typeface="Arial" panose="020B0604020202020204" pitchFamily="34" charset="0"/>
              <a:buChar char="•"/>
            </a:pPr>
            <a:r>
              <a:rPr lang="en-US" sz="2000" dirty="0" smtClean="0"/>
              <a:t>Customer Goodwill (loyalty) as an ASSET</a:t>
            </a:r>
          </a:p>
          <a:p>
            <a:pPr marL="285750" indent="-285750">
              <a:spcAft>
                <a:spcPts val="600"/>
              </a:spcAft>
              <a:buFont typeface="Arial" panose="020B0604020202020204" pitchFamily="34" charset="0"/>
              <a:buChar char="•"/>
            </a:pPr>
            <a:r>
              <a:rPr lang="en-US" sz="2000" dirty="0" smtClean="0"/>
              <a:t>How do you measure the value of an OUTCOME?</a:t>
            </a:r>
            <a:endParaRPr lang="en-US" sz="2000" dirty="0"/>
          </a:p>
        </p:txBody>
      </p:sp>
      <p:sp>
        <p:nvSpPr>
          <p:cNvPr id="3" name="TextBox 2"/>
          <p:cNvSpPr txBox="1"/>
          <p:nvPr/>
        </p:nvSpPr>
        <p:spPr>
          <a:xfrm>
            <a:off x="2286000" y="381000"/>
            <a:ext cx="3366627" cy="523220"/>
          </a:xfrm>
          <a:prstGeom prst="rect">
            <a:avLst/>
          </a:prstGeom>
          <a:noFill/>
        </p:spPr>
        <p:txBody>
          <a:bodyPr wrap="none" rtlCol="0">
            <a:spAutoFit/>
          </a:bodyPr>
          <a:lstStyle/>
          <a:p>
            <a:r>
              <a:rPr lang="en-US" sz="2400" b="1" dirty="0" smtClean="0">
                <a:solidFill>
                  <a:srgbClr val="C00000"/>
                </a:solidFill>
              </a:rPr>
              <a:t>Burning </a:t>
            </a:r>
            <a:r>
              <a:rPr lang="en-US" sz="2800" b="1" dirty="0" smtClean="0">
                <a:solidFill>
                  <a:srgbClr val="C00000"/>
                </a:solidFill>
              </a:rPr>
              <a:t>Platform</a:t>
            </a:r>
            <a:r>
              <a:rPr lang="en-US" sz="2400" b="1" dirty="0" smtClean="0">
                <a:solidFill>
                  <a:srgbClr val="C00000"/>
                </a:solidFill>
              </a:rPr>
              <a:t> (s)</a:t>
            </a:r>
            <a:endParaRPr lang="en-US" sz="2400" b="1" dirty="0">
              <a:solidFill>
                <a:srgbClr val="C00000"/>
              </a:solidFill>
            </a:endParaRPr>
          </a:p>
        </p:txBody>
      </p:sp>
    </p:spTree>
    <p:extLst>
      <p:ext uri="{BB962C8B-B14F-4D97-AF65-F5344CB8AC3E}">
        <p14:creationId xmlns:p14="http://schemas.microsoft.com/office/powerpoint/2010/main" val="33780319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286" y="228169"/>
            <a:ext cx="7583714" cy="5632311"/>
          </a:xfrm>
          <a:prstGeom prst="rect">
            <a:avLst/>
          </a:prstGeom>
        </p:spPr>
        <p:txBody>
          <a:bodyPr wrap="square">
            <a:spAutoFit/>
          </a:bodyPr>
          <a:lstStyle/>
          <a:p>
            <a:pPr marL="742950" lvl="1" indent="-285750">
              <a:spcAft>
                <a:spcPts val="600"/>
              </a:spcAft>
              <a:buFont typeface="Arial" panose="020B0604020202020204" pitchFamily="34" charset="0"/>
              <a:buChar char="•"/>
            </a:pPr>
            <a:endParaRPr lang="en-US" sz="2000" b="1" dirty="0" smtClean="0"/>
          </a:p>
          <a:p>
            <a:pPr lvl="1">
              <a:spcAft>
                <a:spcPts val="600"/>
              </a:spcAft>
            </a:pPr>
            <a:r>
              <a:rPr lang="en-US" sz="2000" b="1" dirty="0" smtClean="0"/>
              <a:t>Business Success and Valuations</a:t>
            </a:r>
            <a:endParaRPr lang="en-US" sz="2000" b="1" dirty="0"/>
          </a:p>
          <a:p>
            <a:pPr marL="1200150" lvl="2" indent="-285750">
              <a:spcAft>
                <a:spcPts val="600"/>
              </a:spcAft>
              <a:buFont typeface="Arial" panose="020B0604020202020204" pitchFamily="34" charset="0"/>
              <a:buChar char="•"/>
            </a:pPr>
            <a:r>
              <a:rPr lang="en-US" sz="2000" dirty="0" err="1" smtClean="0"/>
              <a:t>Servitization</a:t>
            </a:r>
            <a:r>
              <a:rPr lang="en-US" sz="2000" dirty="0" smtClean="0"/>
              <a:t> – move from goods to services</a:t>
            </a:r>
            <a:endParaRPr lang="en-US" sz="2000" dirty="0"/>
          </a:p>
          <a:p>
            <a:pPr marL="1200150" lvl="2" indent="-285750">
              <a:spcAft>
                <a:spcPts val="600"/>
              </a:spcAft>
              <a:buFont typeface="Arial" panose="020B0604020202020204" pitchFamily="34" charset="0"/>
              <a:buChar char="•"/>
            </a:pPr>
            <a:r>
              <a:rPr lang="en-US" sz="2000" dirty="0"/>
              <a:t>Consumption </a:t>
            </a:r>
            <a:r>
              <a:rPr lang="en-US" sz="2000" dirty="0" smtClean="0"/>
              <a:t>economics is different than production economics</a:t>
            </a:r>
            <a:endParaRPr lang="en-US" sz="2000" dirty="0"/>
          </a:p>
          <a:p>
            <a:pPr marL="1657350" lvl="3" indent="-285750">
              <a:spcAft>
                <a:spcPts val="600"/>
              </a:spcAft>
              <a:buFont typeface="Arial" panose="020B0604020202020204" pitchFamily="34" charset="0"/>
              <a:buChar char="•"/>
            </a:pPr>
            <a:r>
              <a:rPr lang="en-US" sz="2000" dirty="0"/>
              <a:t>Revenue </a:t>
            </a:r>
            <a:r>
              <a:rPr lang="en-US" sz="2000" dirty="0" smtClean="0"/>
              <a:t>Recognition</a:t>
            </a:r>
          </a:p>
          <a:p>
            <a:pPr marL="1657350" lvl="3" indent="-285750">
              <a:spcAft>
                <a:spcPts val="600"/>
              </a:spcAft>
              <a:buFont typeface="Arial" panose="020B0604020202020204" pitchFamily="34" charset="0"/>
              <a:buChar char="•"/>
            </a:pPr>
            <a:r>
              <a:rPr lang="en-US" sz="2000" dirty="0" smtClean="0"/>
              <a:t>Income to expense ratios reverse in consumption models - models become back loaded</a:t>
            </a:r>
            <a:endParaRPr lang="en-US" sz="2000" dirty="0"/>
          </a:p>
          <a:p>
            <a:pPr marL="1200150" lvl="2" indent="-285750">
              <a:spcAft>
                <a:spcPts val="600"/>
              </a:spcAft>
              <a:buFont typeface="Arial" panose="020B0604020202020204" pitchFamily="34" charset="0"/>
              <a:buChar char="•"/>
            </a:pPr>
            <a:r>
              <a:rPr lang="en-US" sz="2000" dirty="0"/>
              <a:t>Business Valuations </a:t>
            </a:r>
            <a:endParaRPr lang="en-US" sz="2000" dirty="0" smtClean="0"/>
          </a:p>
          <a:p>
            <a:pPr marL="1657350" lvl="3" indent="-285750">
              <a:spcAft>
                <a:spcPts val="600"/>
              </a:spcAft>
              <a:buFont typeface="Arial" panose="020B0604020202020204" pitchFamily="34" charset="0"/>
              <a:buChar char="•"/>
            </a:pPr>
            <a:r>
              <a:rPr lang="en-US" sz="2000" dirty="0" smtClean="0"/>
              <a:t>Value of customers</a:t>
            </a:r>
          </a:p>
          <a:p>
            <a:pPr marL="1657350" lvl="3" indent="-285750">
              <a:spcAft>
                <a:spcPts val="600"/>
              </a:spcAft>
              <a:buFont typeface="Arial" panose="020B0604020202020204" pitchFamily="34" charset="0"/>
              <a:buChar char="•"/>
            </a:pPr>
            <a:r>
              <a:rPr lang="en-US" sz="2000" dirty="0" smtClean="0"/>
              <a:t>Value of “eye balls” ( target marketing )</a:t>
            </a:r>
          </a:p>
          <a:p>
            <a:pPr marL="1657350" lvl="3" indent="-285750">
              <a:spcAft>
                <a:spcPts val="600"/>
              </a:spcAft>
              <a:buFont typeface="Arial" panose="020B0604020202020204" pitchFamily="34" charset="0"/>
              <a:buChar char="•"/>
            </a:pPr>
            <a:r>
              <a:rPr lang="en-US" sz="2000" dirty="0" smtClean="0"/>
              <a:t>Value </a:t>
            </a:r>
            <a:r>
              <a:rPr lang="en-US" sz="2000" dirty="0"/>
              <a:t>of data ownership </a:t>
            </a:r>
            <a:endParaRPr lang="en-US" sz="2000" dirty="0" smtClean="0"/>
          </a:p>
          <a:p>
            <a:pPr marL="1657350" lvl="3" indent="-285750">
              <a:spcAft>
                <a:spcPts val="600"/>
              </a:spcAft>
              <a:buFont typeface="Arial" panose="020B0604020202020204" pitchFamily="34" charset="0"/>
              <a:buChar char="•"/>
            </a:pPr>
            <a:r>
              <a:rPr lang="en-US" sz="2000" dirty="0" smtClean="0"/>
              <a:t>Changes in Brand Value</a:t>
            </a:r>
          </a:p>
          <a:p>
            <a:pPr marL="1200150" lvl="2" indent="-285750">
              <a:spcAft>
                <a:spcPts val="600"/>
              </a:spcAft>
              <a:buFont typeface="Arial" panose="020B0604020202020204" pitchFamily="34" charset="0"/>
              <a:buChar char="•"/>
            </a:pPr>
            <a:r>
              <a:rPr lang="en-US" sz="2000" dirty="0" smtClean="0"/>
              <a:t>Value Chain (Networks) vs. Supply Chain</a:t>
            </a:r>
          </a:p>
          <a:p>
            <a:pPr marL="1657350" lvl="3" indent="-285750">
              <a:spcAft>
                <a:spcPts val="600"/>
              </a:spcAft>
              <a:buFont typeface="Arial" panose="020B0604020202020204" pitchFamily="34" charset="0"/>
              <a:buChar char="•"/>
            </a:pPr>
            <a:r>
              <a:rPr lang="en-US" sz="2000" dirty="0" smtClean="0"/>
              <a:t>Who is the customer?</a:t>
            </a:r>
            <a:endParaRPr lang="en-US" sz="2000" dirty="0"/>
          </a:p>
        </p:txBody>
      </p:sp>
      <p:sp>
        <p:nvSpPr>
          <p:cNvPr id="3" name="TextBox 2"/>
          <p:cNvSpPr txBox="1"/>
          <p:nvPr/>
        </p:nvSpPr>
        <p:spPr>
          <a:xfrm rot="5400000">
            <a:off x="6471910" y="2824490"/>
            <a:ext cx="2819400" cy="523220"/>
          </a:xfrm>
          <a:prstGeom prst="rect">
            <a:avLst/>
          </a:prstGeom>
          <a:noFill/>
        </p:spPr>
        <p:txBody>
          <a:bodyPr wrap="square" rtlCol="0">
            <a:spAutoFit/>
          </a:bodyPr>
          <a:lstStyle/>
          <a:p>
            <a:r>
              <a:rPr lang="en-US" sz="2800" b="1" dirty="0" smtClean="0">
                <a:solidFill>
                  <a:srgbClr val="C00000"/>
                </a:solidFill>
              </a:rPr>
              <a:t>Why Change ?</a:t>
            </a:r>
            <a:endParaRPr lang="en-US" sz="2800" b="1" dirty="0">
              <a:solidFill>
                <a:srgbClr val="C00000"/>
              </a:solidFill>
            </a:endParaRPr>
          </a:p>
        </p:txBody>
      </p:sp>
    </p:spTree>
    <p:extLst>
      <p:ext uri="{BB962C8B-B14F-4D97-AF65-F5344CB8AC3E}">
        <p14:creationId xmlns:p14="http://schemas.microsoft.com/office/powerpoint/2010/main" val="2694433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286" y="228169"/>
            <a:ext cx="7583714" cy="4632037"/>
          </a:xfrm>
          <a:prstGeom prst="rect">
            <a:avLst/>
          </a:prstGeom>
        </p:spPr>
        <p:txBody>
          <a:bodyPr wrap="square">
            <a:spAutoFit/>
          </a:bodyPr>
          <a:lstStyle/>
          <a:p>
            <a:pPr marL="742950" lvl="1" indent="-285750">
              <a:spcAft>
                <a:spcPts val="600"/>
              </a:spcAft>
              <a:buFont typeface="Arial" panose="020B0604020202020204" pitchFamily="34" charset="0"/>
              <a:buChar char="•"/>
            </a:pPr>
            <a:endParaRPr lang="en-US" sz="2000" b="1" dirty="0" smtClean="0"/>
          </a:p>
          <a:p>
            <a:pPr lvl="1">
              <a:spcAft>
                <a:spcPts val="600"/>
              </a:spcAft>
            </a:pPr>
            <a:r>
              <a:rPr lang="en-US" sz="2000" b="1" dirty="0" smtClean="0"/>
              <a:t>Business Metrics and KPI’s</a:t>
            </a:r>
          </a:p>
          <a:p>
            <a:pPr marL="1200150" lvl="2" indent="-285750">
              <a:spcAft>
                <a:spcPts val="600"/>
              </a:spcAft>
              <a:buFont typeface="Arial" panose="020B0604020202020204" pitchFamily="34" charset="0"/>
              <a:buChar char="•"/>
            </a:pPr>
            <a:r>
              <a:rPr lang="en-US" sz="2000" dirty="0" smtClean="0"/>
              <a:t>Return on:</a:t>
            </a:r>
          </a:p>
          <a:p>
            <a:pPr marL="1657350" lvl="3" indent="-285750">
              <a:spcAft>
                <a:spcPts val="600"/>
              </a:spcAft>
              <a:buFont typeface="Arial" panose="020B0604020202020204" pitchFamily="34" charset="0"/>
              <a:buChar char="•"/>
            </a:pPr>
            <a:r>
              <a:rPr lang="en-US" sz="2000" dirty="0" smtClean="0"/>
              <a:t>Capital, Investment, Assets</a:t>
            </a:r>
          </a:p>
          <a:p>
            <a:pPr marL="1657350" lvl="3" indent="-285750">
              <a:spcAft>
                <a:spcPts val="600"/>
              </a:spcAft>
              <a:buFont typeface="Arial" panose="020B0604020202020204" pitchFamily="34" charset="0"/>
              <a:buChar char="•"/>
            </a:pPr>
            <a:r>
              <a:rPr lang="en-US" sz="2000" dirty="0" smtClean="0"/>
              <a:t>What is the new ‘leverage’ metric?</a:t>
            </a:r>
          </a:p>
          <a:p>
            <a:pPr marL="1200150" lvl="2" indent="-285750">
              <a:spcAft>
                <a:spcPts val="600"/>
              </a:spcAft>
              <a:buFont typeface="Arial" panose="020B0604020202020204" pitchFamily="34" charset="0"/>
              <a:buChar char="•"/>
            </a:pPr>
            <a:r>
              <a:rPr lang="en-US" sz="2000" dirty="0" smtClean="0"/>
              <a:t>Bookings </a:t>
            </a:r>
            <a:r>
              <a:rPr lang="en-US" sz="2000" dirty="0" err="1" smtClean="0"/>
              <a:t>v.s</a:t>
            </a:r>
            <a:r>
              <a:rPr lang="en-US" sz="2000" dirty="0" smtClean="0"/>
              <a:t> Sales – Forecast models</a:t>
            </a:r>
          </a:p>
          <a:p>
            <a:pPr marL="1657350" lvl="3" indent="-285750">
              <a:spcAft>
                <a:spcPts val="600"/>
              </a:spcAft>
              <a:buFont typeface="Arial" panose="020B0604020202020204" pitchFamily="34" charset="0"/>
              <a:buChar char="•"/>
            </a:pPr>
            <a:r>
              <a:rPr lang="en-US" sz="2000" dirty="0" smtClean="0"/>
              <a:t>Software License vs. Subscription</a:t>
            </a:r>
          </a:p>
          <a:p>
            <a:pPr marL="1657350" lvl="3" indent="-285750">
              <a:spcAft>
                <a:spcPts val="600"/>
              </a:spcAft>
              <a:buFont typeface="Arial" panose="020B0604020202020204" pitchFamily="34" charset="0"/>
              <a:buChar char="•"/>
            </a:pPr>
            <a:r>
              <a:rPr lang="en-US" sz="2000" dirty="0" smtClean="0"/>
              <a:t>SaaS / </a:t>
            </a:r>
            <a:r>
              <a:rPr lang="en-US" sz="2000" dirty="0" err="1" smtClean="0"/>
              <a:t>PaaS</a:t>
            </a:r>
            <a:r>
              <a:rPr lang="en-US" sz="2000" dirty="0" smtClean="0"/>
              <a:t> / </a:t>
            </a:r>
            <a:r>
              <a:rPr lang="en-US" sz="2000" dirty="0" err="1" smtClean="0"/>
              <a:t>IaaS</a:t>
            </a:r>
            <a:endParaRPr lang="en-US" sz="2000" dirty="0" smtClean="0"/>
          </a:p>
          <a:p>
            <a:pPr marL="1657350" lvl="3" indent="-285750">
              <a:spcAft>
                <a:spcPts val="600"/>
              </a:spcAft>
              <a:buFont typeface="Arial" panose="020B0604020202020204" pitchFamily="34" charset="0"/>
              <a:buChar char="•"/>
            </a:pPr>
            <a:r>
              <a:rPr lang="en-US" sz="2000" dirty="0" smtClean="0"/>
              <a:t>View to sales conversion rates</a:t>
            </a:r>
          </a:p>
          <a:p>
            <a:pPr marL="1200150" lvl="2" indent="-285750">
              <a:spcAft>
                <a:spcPts val="600"/>
              </a:spcAft>
              <a:buFont typeface="Arial" panose="020B0604020202020204" pitchFamily="34" charset="0"/>
              <a:buChar char="•"/>
            </a:pPr>
            <a:r>
              <a:rPr lang="en-US" sz="2000" dirty="0" smtClean="0"/>
              <a:t>Customer Equity</a:t>
            </a:r>
          </a:p>
          <a:p>
            <a:pPr marL="1657350" lvl="3" indent="-285750">
              <a:spcAft>
                <a:spcPts val="600"/>
              </a:spcAft>
              <a:buFont typeface="Arial" panose="020B0604020202020204" pitchFamily="34" charset="0"/>
              <a:buChar char="•"/>
            </a:pPr>
            <a:r>
              <a:rPr lang="en-US" sz="2000" dirty="0" smtClean="0"/>
              <a:t>Lifetime Value of Customers</a:t>
            </a:r>
          </a:p>
          <a:p>
            <a:pPr marL="1657350" lvl="3" indent="-285750">
              <a:spcAft>
                <a:spcPts val="600"/>
              </a:spcAft>
              <a:buFont typeface="Arial" panose="020B0604020202020204" pitchFamily="34" charset="0"/>
              <a:buChar char="•"/>
            </a:pPr>
            <a:r>
              <a:rPr lang="en-US" sz="2000" dirty="0" smtClean="0"/>
              <a:t>Experience Value</a:t>
            </a:r>
          </a:p>
        </p:txBody>
      </p:sp>
      <p:sp>
        <p:nvSpPr>
          <p:cNvPr id="3" name="TextBox 2"/>
          <p:cNvSpPr txBox="1"/>
          <p:nvPr/>
        </p:nvSpPr>
        <p:spPr>
          <a:xfrm rot="5400000">
            <a:off x="6471910" y="2824490"/>
            <a:ext cx="2819400" cy="523220"/>
          </a:xfrm>
          <a:prstGeom prst="rect">
            <a:avLst/>
          </a:prstGeom>
          <a:noFill/>
        </p:spPr>
        <p:txBody>
          <a:bodyPr wrap="square" rtlCol="0">
            <a:spAutoFit/>
          </a:bodyPr>
          <a:lstStyle/>
          <a:p>
            <a:r>
              <a:rPr lang="en-US" sz="2800" b="1" dirty="0" smtClean="0">
                <a:solidFill>
                  <a:srgbClr val="C00000"/>
                </a:solidFill>
              </a:rPr>
              <a:t>Why Change ?</a:t>
            </a:r>
            <a:endParaRPr lang="en-US" sz="2800" b="1" dirty="0">
              <a:solidFill>
                <a:srgbClr val="C00000"/>
              </a:solidFill>
            </a:endParaRPr>
          </a:p>
        </p:txBody>
      </p:sp>
    </p:spTree>
    <p:extLst>
      <p:ext uri="{BB962C8B-B14F-4D97-AF65-F5344CB8AC3E}">
        <p14:creationId xmlns:p14="http://schemas.microsoft.com/office/powerpoint/2010/main" val="22375960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AutoShape 53"/>
          <p:cNvSpPr>
            <a:spLocks noChangeArrowheads="1"/>
          </p:cNvSpPr>
          <p:nvPr/>
        </p:nvSpPr>
        <p:spPr bwMode="auto">
          <a:xfrm>
            <a:off x="2438400" y="1600200"/>
            <a:ext cx="914400" cy="3352800"/>
          </a:xfrm>
          <a:prstGeom prst="chevron">
            <a:avLst>
              <a:gd name="adj" fmla="val 25000"/>
            </a:avLst>
          </a:prstGeom>
          <a:gradFill rotWithShape="0">
            <a:gsLst>
              <a:gs pos="0">
                <a:srgbClr val="CCCC00"/>
              </a:gs>
              <a:gs pos="100000">
                <a:srgbClr val="CCCC00">
                  <a:gamma/>
                  <a:tint val="28627"/>
                  <a:invGamma/>
                </a:srgbClr>
              </a:gs>
            </a:gsLst>
            <a:lin ang="0" scaled="1"/>
          </a:gradFill>
          <a:ln w="9525">
            <a:solidFill>
              <a:schemeClr val="tx1"/>
            </a:solidFill>
            <a:miter lim="800000"/>
            <a:headEnd/>
            <a:tailEnd/>
          </a:ln>
          <a:effectLst>
            <a:outerShdw dist="107763" dir="2700000" algn="ctr" rotWithShape="0">
              <a:srgbClr val="808080"/>
            </a:outerShdw>
          </a:effectLst>
        </p:spPr>
        <p:txBody>
          <a:bodyPr wrap="none" anchor="ctr"/>
          <a:lstStyle/>
          <a:p>
            <a:endParaRPr lang="en-US">
              <a:solidFill>
                <a:prstClr val="black"/>
              </a:solidFill>
            </a:endParaRPr>
          </a:p>
        </p:txBody>
      </p:sp>
      <p:sp>
        <p:nvSpPr>
          <p:cNvPr id="4" name="AutoShape 3"/>
          <p:cNvSpPr>
            <a:spLocks noChangeArrowheads="1"/>
          </p:cNvSpPr>
          <p:nvPr/>
        </p:nvSpPr>
        <p:spPr bwMode="auto">
          <a:xfrm>
            <a:off x="3505200" y="2438400"/>
            <a:ext cx="1981200" cy="1828800"/>
          </a:xfrm>
          <a:prstGeom prst="octagon">
            <a:avLst>
              <a:gd name="adj" fmla="val 29287"/>
            </a:avLst>
          </a:prstGeom>
          <a:gradFill rotWithShape="0">
            <a:gsLst>
              <a:gs pos="0">
                <a:srgbClr val="FF6600"/>
              </a:gs>
              <a:gs pos="100000">
                <a:srgbClr val="FF6600">
                  <a:gamma/>
                  <a:tint val="11373"/>
                  <a:invGamma/>
                </a:srgbClr>
              </a:gs>
            </a:gsLst>
            <a:path path="shape">
              <a:fillToRect l="50000" t="50000" r="50000" b="50000"/>
            </a:path>
          </a:gradFill>
          <a:ln w="9525">
            <a:miter lim="800000"/>
            <a:headEnd/>
            <a:tailEnd/>
          </a:ln>
          <a:effectLst/>
          <a:scene3d>
            <a:camera prst="legacyPerspectiveTopRight"/>
            <a:lightRig rig="legacyFlat3" dir="b"/>
          </a:scene3d>
          <a:sp3d extrusionH="887400" prstMaterial="legacyMatte">
            <a:bevelT w="13500" h="13500" prst="angle"/>
            <a:bevelB w="13500" h="13500" prst="angle"/>
            <a:extrusionClr>
              <a:srgbClr val="FF6600"/>
            </a:extrusionClr>
          </a:sp3d>
        </p:spPr>
        <p:txBody>
          <a:bodyPr wrap="none" anchor="ctr">
            <a:flatTx/>
          </a:bodyPr>
          <a:lstStyle/>
          <a:p>
            <a:r>
              <a:rPr lang="en-US" sz="2400">
                <a:solidFill>
                  <a:srgbClr val="545F75"/>
                </a:solidFill>
                <a:effectLst>
                  <a:outerShdw blurRad="38100" dist="38100" dir="2700000" algn="tl">
                    <a:srgbClr val="000000"/>
                  </a:outerShdw>
                </a:effectLst>
              </a:rPr>
              <a:t>Universities</a:t>
            </a:r>
          </a:p>
        </p:txBody>
      </p:sp>
      <p:sp>
        <p:nvSpPr>
          <p:cNvPr id="5" name="Rectangle 9"/>
          <p:cNvSpPr>
            <a:spLocks noChangeArrowheads="1"/>
          </p:cNvSpPr>
          <p:nvPr/>
        </p:nvSpPr>
        <p:spPr bwMode="auto">
          <a:xfrm>
            <a:off x="457200" y="1371600"/>
            <a:ext cx="1752600" cy="76200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anchor="ctr">
            <a:flatTx/>
          </a:bodyPr>
          <a:lstStyle/>
          <a:p>
            <a:r>
              <a:rPr lang="en-US">
                <a:solidFill>
                  <a:srgbClr val="EEECE1"/>
                </a:solidFill>
                <a:latin typeface="Arial Narrow" pitchFamily="34" charset="0"/>
              </a:rPr>
              <a:t>Economic Drivers</a:t>
            </a:r>
          </a:p>
        </p:txBody>
      </p:sp>
      <p:sp>
        <p:nvSpPr>
          <p:cNvPr id="6" name="Rectangle 10"/>
          <p:cNvSpPr>
            <a:spLocks noChangeArrowheads="1"/>
          </p:cNvSpPr>
          <p:nvPr/>
        </p:nvSpPr>
        <p:spPr bwMode="auto">
          <a:xfrm>
            <a:off x="457200" y="2362200"/>
            <a:ext cx="1752600" cy="76200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anchor="ctr">
            <a:flatTx/>
          </a:bodyPr>
          <a:lstStyle/>
          <a:p>
            <a:r>
              <a:rPr lang="en-US">
                <a:solidFill>
                  <a:srgbClr val="EEECE1"/>
                </a:solidFill>
                <a:latin typeface="Arial Narrow" pitchFamily="34" charset="0"/>
              </a:rPr>
              <a:t>Industry Needs</a:t>
            </a:r>
          </a:p>
        </p:txBody>
      </p:sp>
      <p:sp>
        <p:nvSpPr>
          <p:cNvPr id="7" name="Rectangle 11"/>
          <p:cNvSpPr>
            <a:spLocks noChangeArrowheads="1"/>
          </p:cNvSpPr>
          <p:nvPr/>
        </p:nvSpPr>
        <p:spPr bwMode="auto">
          <a:xfrm>
            <a:off x="457200" y="3352800"/>
            <a:ext cx="1752600" cy="76200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anchor="ctr">
            <a:flatTx/>
          </a:bodyPr>
          <a:lstStyle/>
          <a:p>
            <a:r>
              <a:rPr lang="en-US">
                <a:solidFill>
                  <a:srgbClr val="EEECE1"/>
                </a:solidFill>
                <a:latin typeface="Arial Narrow" pitchFamily="34" charset="0"/>
              </a:rPr>
              <a:t>National Interests</a:t>
            </a:r>
          </a:p>
        </p:txBody>
      </p:sp>
      <p:sp>
        <p:nvSpPr>
          <p:cNvPr id="8" name="Rectangle 12"/>
          <p:cNvSpPr>
            <a:spLocks noChangeArrowheads="1"/>
          </p:cNvSpPr>
          <p:nvPr/>
        </p:nvSpPr>
        <p:spPr bwMode="auto">
          <a:xfrm>
            <a:off x="457200" y="4343400"/>
            <a:ext cx="1752600" cy="76200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anchor="ctr">
            <a:flatTx/>
          </a:bodyPr>
          <a:lstStyle/>
          <a:p>
            <a:r>
              <a:rPr lang="en-US">
                <a:solidFill>
                  <a:srgbClr val="EEECE1"/>
                </a:solidFill>
                <a:latin typeface="Arial Narrow" pitchFamily="34" charset="0"/>
              </a:rPr>
              <a:t>Natural or Unnatural Events</a:t>
            </a:r>
          </a:p>
        </p:txBody>
      </p:sp>
      <p:sp>
        <p:nvSpPr>
          <p:cNvPr id="10" name="Text Box 15"/>
          <p:cNvSpPr txBox="1">
            <a:spLocks noChangeArrowheads="1"/>
          </p:cNvSpPr>
          <p:nvPr/>
        </p:nvSpPr>
        <p:spPr bwMode="auto">
          <a:xfrm rot="16200000">
            <a:off x="1367932" y="3185289"/>
            <a:ext cx="2964851" cy="400110"/>
          </a:xfrm>
          <a:prstGeom prst="rect">
            <a:avLst/>
          </a:prstGeom>
          <a:noFill/>
          <a:ln w="9525">
            <a:noFill/>
            <a:miter lim="800000"/>
            <a:headEnd/>
            <a:tailEnd/>
          </a:ln>
          <a:effectLst/>
        </p:spPr>
        <p:txBody>
          <a:bodyPr wrap="none">
            <a:spAutoFit/>
          </a:bodyPr>
          <a:lstStyle/>
          <a:p>
            <a:pPr algn="ctr"/>
            <a:r>
              <a:rPr lang="en-US" sz="2000" b="1" dirty="0">
                <a:solidFill>
                  <a:srgbClr val="7030A0"/>
                </a:solidFill>
                <a:effectLst>
                  <a:outerShdw blurRad="38100" dist="38100" dir="2700000" algn="tl">
                    <a:srgbClr val="000000">
                      <a:alpha val="43137"/>
                    </a:srgbClr>
                  </a:outerShdw>
                </a:effectLst>
              </a:rPr>
              <a:t>Research and Funding $$$</a:t>
            </a:r>
          </a:p>
        </p:txBody>
      </p:sp>
      <p:sp>
        <p:nvSpPr>
          <p:cNvPr id="11" name="AutoShape 16"/>
          <p:cNvSpPr>
            <a:spLocks noChangeArrowheads="1"/>
          </p:cNvSpPr>
          <p:nvPr/>
        </p:nvSpPr>
        <p:spPr bwMode="auto">
          <a:xfrm>
            <a:off x="2209800" y="1752600"/>
            <a:ext cx="228600" cy="228600"/>
          </a:xfrm>
          <a:prstGeom prst="notchedRightArrow">
            <a:avLst>
              <a:gd name="adj1" fmla="val 50000"/>
              <a:gd name="adj2" fmla="val 25000"/>
            </a:avLst>
          </a:prstGeom>
          <a:solidFill>
            <a:srgbClr val="FF6600">
              <a:alpha val="50000"/>
            </a:srgbClr>
          </a:solidFill>
          <a:ln w="9525">
            <a:solidFill>
              <a:schemeClr val="tx1"/>
            </a:solidFill>
            <a:miter lim="800000"/>
            <a:headEnd/>
            <a:tailEnd/>
          </a:ln>
          <a:effectLst/>
        </p:spPr>
        <p:txBody>
          <a:bodyPr wrap="none" anchor="ctr"/>
          <a:lstStyle/>
          <a:p>
            <a:endParaRPr lang="en-US">
              <a:solidFill>
                <a:prstClr val="black"/>
              </a:solidFill>
            </a:endParaRPr>
          </a:p>
        </p:txBody>
      </p:sp>
      <p:sp>
        <p:nvSpPr>
          <p:cNvPr id="12" name="AutoShape 17"/>
          <p:cNvSpPr>
            <a:spLocks noChangeArrowheads="1"/>
          </p:cNvSpPr>
          <p:nvPr/>
        </p:nvSpPr>
        <p:spPr bwMode="auto">
          <a:xfrm>
            <a:off x="2209800" y="2667000"/>
            <a:ext cx="228600" cy="228600"/>
          </a:xfrm>
          <a:prstGeom prst="notchedRightArrow">
            <a:avLst>
              <a:gd name="adj1" fmla="val 50000"/>
              <a:gd name="adj2" fmla="val 25000"/>
            </a:avLst>
          </a:prstGeom>
          <a:solidFill>
            <a:srgbClr val="FF6600">
              <a:alpha val="50000"/>
            </a:srgbClr>
          </a:solidFill>
          <a:ln w="9525">
            <a:solidFill>
              <a:schemeClr val="tx1"/>
            </a:solidFill>
            <a:miter lim="800000"/>
            <a:headEnd/>
            <a:tailEnd/>
          </a:ln>
          <a:effectLst/>
        </p:spPr>
        <p:txBody>
          <a:bodyPr wrap="none" anchor="ctr"/>
          <a:lstStyle/>
          <a:p>
            <a:endParaRPr lang="en-US">
              <a:solidFill>
                <a:prstClr val="black"/>
              </a:solidFill>
            </a:endParaRPr>
          </a:p>
        </p:txBody>
      </p:sp>
      <p:sp>
        <p:nvSpPr>
          <p:cNvPr id="13" name="AutoShape 18"/>
          <p:cNvSpPr>
            <a:spLocks noChangeArrowheads="1"/>
          </p:cNvSpPr>
          <p:nvPr/>
        </p:nvSpPr>
        <p:spPr bwMode="auto">
          <a:xfrm>
            <a:off x="2209800" y="3657600"/>
            <a:ext cx="228600" cy="228600"/>
          </a:xfrm>
          <a:prstGeom prst="notchedRightArrow">
            <a:avLst>
              <a:gd name="adj1" fmla="val 50000"/>
              <a:gd name="adj2" fmla="val 25000"/>
            </a:avLst>
          </a:prstGeom>
          <a:solidFill>
            <a:srgbClr val="FF6600">
              <a:alpha val="50000"/>
            </a:srgbClr>
          </a:solidFill>
          <a:ln w="9525">
            <a:solidFill>
              <a:schemeClr val="tx1"/>
            </a:solidFill>
            <a:miter lim="800000"/>
            <a:headEnd/>
            <a:tailEnd/>
          </a:ln>
          <a:effectLst/>
        </p:spPr>
        <p:txBody>
          <a:bodyPr wrap="none" anchor="ctr"/>
          <a:lstStyle/>
          <a:p>
            <a:endParaRPr lang="en-US">
              <a:solidFill>
                <a:prstClr val="black"/>
              </a:solidFill>
            </a:endParaRPr>
          </a:p>
        </p:txBody>
      </p:sp>
      <p:sp>
        <p:nvSpPr>
          <p:cNvPr id="14" name="AutoShape 19"/>
          <p:cNvSpPr>
            <a:spLocks noChangeArrowheads="1"/>
          </p:cNvSpPr>
          <p:nvPr/>
        </p:nvSpPr>
        <p:spPr bwMode="auto">
          <a:xfrm>
            <a:off x="2209800" y="4648200"/>
            <a:ext cx="228600" cy="228600"/>
          </a:xfrm>
          <a:prstGeom prst="notchedRightArrow">
            <a:avLst>
              <a:gd name="adj1" fmla="val 50000"/>
              <a:gd name="adj2" fmla="val 25000"/>
            </a:avLst>
          </a:prstGeom>
          <a:solidFill>
            <a:srgbClr val="FF6600">
              <a:alpha val="50000"/>
            </a:srgbClr>
          </a:solidFill>
          <a:ln w="9525">
            <a:solidFill>
              <a:schemeClr val="tx1"/>
            </a:solidFill>
            <a:miter lim="800000"/>
            <a:headEnd/>
            <a:tailEnd/>
          </a:ln>
          <a:effectLst/>
        </p:spPr>
        <p:txBody>
          <a:bodyPr wrap="none" anchor="ctr"/>
          <a:lstStyle/>
          <a:p>
            <a:endParaRPr lang="en-US">
              <a:solidFill>
                <a:prstClr val="black"/>
              </a:solidFill>
            </a:endParaRPr>
          </a:p>
        </p:txBody>
      </p:sp>
      <p:sp>
        <p:nvSpPr>
          <p:cNvPr id="15" name="Text Box 26"/>
          <p:cNvSpPr txBox="1">
            <a:spLocks noChangeArrowheads="1"/>
          </p:cNvSpPr>
          <p:nvPr/>
        </p:nvSpPr>
        <p:spPr bwMode="auto">
          <a:xfrm>
            <a:off x="6858000" y="1600200"/>
            <a:ext cx="1784350" cy="400110"/>
          </a:xfrm>
          <a:prstGeom prst="rect">
            <a:avLst/>
          </a:prstGeom>
          <a:ln>
            <a:headEnd/>
            <a:tailEnd/>
          </a:ln>
          <a:scene3d>
            <a:camera prst="orthographicFront"/>
            <a:lightRig rig="threePt" dir="t"/>
          </a:scene3d>
          <a:sp3d>
            <a:bevelT prst="convex"/>
          </a:sp3d>
        </p:spPr>
        <p:style>
          <a:lnRef idx="1">
            <a:schemeClr val="accent2"/>
          </a:lnRef>
          <a:fillRef idx="2">
            <a:schemeClr val="accent2"/>
          </a:fillRef>
          <a:effectRef idx="1">
            <a:schemeClr val="accent2"/>
          </a:effectRef>
          <a:fontRef idx="minor">
            <a:schemeClr val="dk1"/>
          </a:fontRef>
        </p:style>
        <p:txBody>
          <a:bodyPr>
            <a:spAutoFit/>
          </a:bodyPr>
          <a:lstStyle/>
          <a:p>
            <a:pPr algn="ctr"/>
            <a:r>
              <a:rPr lang="en-US" sz="2000" dirty="0">
                <a:solidFill>
                  <a:prstClr val="black"/>
                </a:solidFill>
                <a:effectLst>
                  <a:outerShdw blurRad="38100" dist="38100" dir="2700000" algn="tl">
                    <a:srgbClr val="C0C0C0"/>
                  </a:outerShdw>
                </a:effectLst>
              </a:rPr>
              <a:t>Innovation</a:t>
            </a:r>
          </a:p>
        </p:txBody>
      </p:sp>
      <p:sp>
        <p:nvSpPr>
          <p:cNvPr id="16" name="Text Box 31"/>
          <p:cNvSpPr txBox="1">
            <a:spLocks noChangeArrowheads="1"/>
          </p:cNvSpPr>
          <p:nvPr/>
        </p:nvSpPr>
        <p:spPr bwMode="auto">
          <a:xfrm>
            <a:off x="6645275" y="3428008"/>
            <a:ext cx="2209800" cy="707886"/>
          </a:xfrm>
          <a:prstGeom prst="rect">
            <a:avLst/>
          </a:prstGeom>
          <a:ln>
            <a:headEnd/>
            <a:tailEnd/>
          </a:ln>
          <a:scene3d>
            <a:camera prst="orthographicFront"/>
            <a:lightRig rig="threePt" dir="t"/>
          </a:scene3d>
          <a:sp3d>
            <a:bevelT prst="convex"/>
          </a:sp3d>
        </p:spPr>
        <p:style>
          <a:lnRef idx="1">
            <a:schemeClr val="accent2"/>
          </a:lnRef>
          <a:fillRef idx="2">
            <a:schemeClr val="accent2"/>
          </a:fillRef>
          <a:effectRef idx="1">
            <a:schemeClr val="accent2"/>
          </a:effectRef>
          <a:fontRef idx="minor">
            <a:schemeClr val="dk1"/>
          </a:fontRef>
        </p:style>
        <p:txBody>
          <a:bodyPr>
            <a:spAutoFit/>
          </a:bodyPr>
          <a:lstStyle/>
          <a:p>
            <a:pPr algn="ctr"/>
            <a:r>
              <a:rPr lang="en-US" sz="2000" dirty="0">
                <a:solidFill>
                  <a:prstClr val="black"/>
                </a:solidFill>
                <a:effectLst>
                  <a:outerShdw blurRad="38100" dist="38100" dir="2700000" algn="tl">
                    <a:srgbClr val="C0C0C0"/>
                  </a:outerShdw>
                </a:effectLst>
              </a:rPr>
              <a:t>IP and New </a:t>
            </a:r>
            <a:r>
              <a:rPr lang="en-US" sz="2000" dirty="0" smtClean="0">
                <a:solidFill>
                  <a:prstClr val="black"/>
                </a:solidFill>
                <a:effectLst>
                  <a:outerShdw blurRad="38100" dist="38100" dir="2700000" algn="tl">
                    <a:srgbClr val="C0C0C0"/>
                  </a:outerShdw>
                </a:effectLst>
              </a:rPr>
              <a:t>Businesses</a:t>
            </a:r>
            <a:endParaRPr lang="en-US" sz="2000" dirty="0">
              <a:solidFill>
                <a:prstClr val="black"/>
              </a:solidFill>
            </a:endParaRPr>
          </a:p>
        </p:txBody>
      </p:sp>
      <p:sp>
        <p:nvSpPr>
          <p:cNvPr id="17" name="Text Box 32"/>
          <p:cNvSpPr txBox="1">
            <a:spLocks noChangeArrowheads="1"/>
          </p:cNvSpPr>
          <p:nvPr/>
        </p:nvSpPr>
        <p:spPr bwMode="auto">
          <a:xfrm>
            <a:off x="6647657" y="4495800"/>
            <a:ext cx="2205037" cy="400110"/>
          </a:xfrm>
          <a:prstGeom prst="rect">
            <a:avLst/>
          </a:prstGeom>
          <a:ln>
            <a:headEnd/>
            <a:tailEnd/>
          </a:ln>
          <a:scene3d>
            <a:camera prst="orthographicFront"/>
            <a:lightRig rig="threePt" dir="t"/>
          </a:scene3d>
          <a:sp3d>
            <a:bevelT prst="convex"/>
          </a:sp3d>
        </p:spPr>
        <p:style>
          <a:lnRef idx="1">
            <a:schemeClr val="accent2"/>
          </a:lnRef>
          <a:fillRef idx="2">
            <a:schemeClr val="accent2"/>
          </a:fillRef>
          <a:effectRef idx="1">
            <a:schemeClr val="accent2"/>
          </a:effectRef>
          <a:fontRef idx="minor">
            <a:schemeClr val="dk1"/>
          </a:fontRef>
        </p:style>
        <p:txBody>
          <a:bodyPr>
            <a:spAutoFit/>
          </a:bodyPr>
          <a:lstStyle/>
          <a:p>
            <a:pPr algn="ctr"/>
            <a:r>
              <a:rPr lang="en-US" sz="2000" dirty="0">
                <a:solidFill>
                  <a:prstClr val="black"/>
                </a:solidFill>
                <a:effectLst>
                  <a:outerShdw blurRad="38100" dist="38100" dir="2700000" algn="tl">
                    <a:srgbClr val="C0C0C0"/>
                  </a:outerShdw>
                </a:effectLst>
              </a:rPr>
              <a:t>High Skilled Labor</a:t>
            </a:r>
            <a:endParaRPr lang="en-US" sz="2000" dirty="0">
              <a:solidFill>
                <a:prstClr val="black"/>
              </a:solidFill>
            </a:endParaRPr>
          </a:p>
        </p:txBody>
      </p:sp>
      <p:sp>
        <p:nvSpPr>
          <p:cNvPr id="18" name="AutoShape 40"/>
          <p:cNvSpPr>
            <a:spLocks noChangeArrowheads="1"/>
          </p:cNvSpPr>
          <p:nvPr/>
        </p:nvSpPr>
        <p:spPr bwMode="auto">
          <a:xfrm>
            <a:off x="3581400" y="4267200"/>
            <a:ext cx="1828800" cy="914400"/>
          </a:xfrm>
          <a:prstGeom prst="upArrow">
            <a:avLst>
              <a:gd name="adj1" fmla="val 59565"/>
              <a:gd name="adj2" fmla="val 25000"/>
            </a:avLst>
          </a:prstGeom>
          <a:ln>
            <a:headEnd/>
            <a:tailEnd/>
          </a:ln>
        </p:spPr>
        <p:style>
          <a:lnRef idx="0">
            <a:schemeClr val="accent5"/>
          </a:lnRef>
          <a:fillRef idx="3">
            <a:schemeClr val="accent5"/>
          </a:fillRef>
          <a:effectRef idx="3">
            <a:schemeClr val="accent5"/>
          </a:effectRef>
          <a:fontRef idx="minor">
            <a:schemeClr val="lt1"/>
          </a:fontRef>
        </p:style>
        <p:txBody>
          <a:bodyPr anchor="ctr">
            <a:flatTx/>
          </a:bodyPr>
          <a:lstStyle/>
          <a:p>
            <a:pPr algn="ctr"/>
            <a:r>
              <a:rPr lang="en-US" b="1" dirty="0">
                <a:solidFill>
                  <a:prstClr val="white"/>
                </a:solidFill>
                <a:effectLst>
                  <a:outerShdw blurRad="38100" dist="38100" dir="2700000" algn="tl">
                    <a:srgbClr val="000000"/>
                  </a:outerShdw>
                </a:effectLst>
              </a:rPr>
              <a:t>Public Policy</a:t>
            </a:r>
          </a:p>
        </p:txBody>
      </p:sp>
      <p:sp>
        <p:nvSpPr>
          <p:cNvPr id="19" name="AutoShape 45"/>
          <p:cNvSpPr>
            <a:spLocks noChangeArrowheads="1"/>
          </p:cNvSpPr>
          <p:nvPr/>
        </p:nvSpPr>
        <p:spPr bwMode="auto">
          <a:xfrm>
            <a:off x="3581400" y="1371600"/>
            <a:ext cx="1752600" cy="976313"/>
          </a:xfrm>
          <a:prstGeom prst="downArrow">
            <a:avLst>
              <a:gd name="adj1" fmla="val 59167"/>
              <a:gd name="adj2" fmla="val 25042"/>
            </a:avLst>
          </a:prstGeom>
          <a:ln>
            <a:headEnd/>
            <a:tailEnd/>
          </a:ln>
        </p:spPr>
        <p:style>
          <a:lnRef idx="1">
            <a:schemeClr val="accent3"/>
          </a:lnRef>
          <a:fillRef idx="3">
            <a:schemeClr val="accent3"/>
          </a:fillRef>
          <a:effectRef idx="2">
            <a:schemeClr val="accent3"/>
          </a:effectRef>
          <a:fontRef idx="minor">
            <a:schemeClr val="lt1"/>
          </a:fontRef>
        </p:style>
        <p:txBody>
          <a:bodyPr anchor="ctr">
            <a:flatTx/>
          </a:bodyPr>
          <a:lstStyle/>
          <a:p>
            <a:pPr algn="ctr"/>
            <a:r>
              <a:rPr lang="en-US" b="1" dirty="0">
                <a:solidFill>
                  <a:prstClr val="white"/>
                </a:solidFill>
                <a:effectLst>
                  <a:outerShdw blurRad="38100" dist="38100" dir="2700000" algn="tl">
                    <a:srgbClr val="000000"/>
                  </a:outerShdw>
                </a:effectLst>
              </a:rPr>
              <a:t>Alumni $$$</a:t>
            </a:r>
          </a:p>
        </p:txBody>
      </p:sp>
      <p:sp>
        <p:nvSpPr>
          <p:cNvPr id="20" name="Rectangle 48"/>
          <p:cNvSpPr>
            <a:spLocks noChangeArrowheads="1"/>
          </p:cNvSpPr>
          <p:nvPr/>
        </p:nvSpPr>
        <p:spPr bwMode="auto">
          <a:xfrm>
            <a:off x="381000" y="5638800"/>
            <a:ext cx="8153400" cy="381000"/>
          </a:xfrm>
          <a:prstGeom prst="rect">
            <a:avLst/>
          </a:prstGeom>
          <a:solidFill>
            <a:srgbClr val="94958B">
              <a:alpha val="50000"/>
            </a:srgb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a:solidFill>
                <a:prstClr val="black"/>
              </a:solidFill>
            </a:endParaRPr>
          </a:p>
        </p:txBody>
      </p:sp>
      <p:sp>
        <p:nvSpPr>
          <p:cNvPr id="21" name="Text Box 49"/>
          <p:cNvSpPr txBox="1">
            <a:spLocks noChangeArrowheads="1"/>
          </p:cNvSpPr>
          <p:nvPr/>
        </p:nvSpPr>
        <p:spPr bwMode="auto">
          <a:xfrm>
            <a:off x="1143000" y="5638800"/>
            <a:ext cx="1087157" cy="400110"/>
          </a:xfrm>
          <a:prstGeom prst="rect">
            <a:avLst/>
          </a:prstGeom>
          <a:noFill/>
          <a:ln w="9525">
            <a:noFill/>
            <a:miter lim="800000"/>
            <a:headEnd/>
            <a:tailEnd/>
          </a:ln>
          <a:effectLst/>
        </p:spPr>
        <p:txBody>
          <a:bodyPr wrap="none">
            <a:spAutoFit/>
          </a:bodyPr>
          <a:lstStyle/>
          <a:p>
            <a:r>
              <a:rPr lang="en-US" sz="2000" b="1" dirty="0">
                <a:solidFill>
                  <a:prstClr val="black"/>
                </a:solidFill>
              </a:rPr>
              <a:t>Demand</a:t>
            </a:r>
          </a:p>
        </p:txBody>
      </p:sp>
      <p:sp>
        <p:nvSpPr>
          <p:cNvPr id="22" name="Text Box 50"/>
          <p:cNvSpPr txBox="1">
            <a:spLocks noChangeArrowheads="1"/>
          </p:cNvSpPr>
          <p:nvPr/>
        </p:nvSpPr>
        <p:spPr bwMode="auto">
          <a:xfrm>
            <a:off x="7086600" y="5638800"/>
            <a:ext cx="904415" cy="400110"/>
          </a:xfrm>
          <a:prstGeom prst="rect">
            <a:avLst/>
          </a:prstGeom>
          <a:noFill/>
          <a:ln w="9525">
            <a:noFill/>
            <a:miter lim="800000"/>
            <a:headEnd/>
            <a:tailEnd/>
          </a:ln>
          <a:effectLst/>
        </p:spPr>
        <p:txBody>
          <a:bodyPr wrap="none">
            <a:spAutoFit/>
          </a:bodyPr>
          <a:lstStyle/>
          <a:p>
            <a:r>
              <a:rPr lang="en-US" sz="2000" b="1" dirty="0">
                <a:solidFill>
                  <a:prstClr val="black"/>
                </a:solidFill>
              </a:rPr>
              <a:t>Supply</a:t>
            </a:r>
          </a:p>
        </p:txBody>
      </p:sp>
      <p:sp>
        <p:nvSpPr>
          <p:cNvPr id="23" name="Text Box 51"/>
          <p:cNvSpPr txBox="1">
            <a:spLocks noChangeArrowheads="1"/>
          </p:cNvSpPr>
          <p:nvPr/>
        </p:nvSpPr>
        <p:spPr bwMode="auto">
          <a:xfrm>
            <a:off x="4038600" y="5638800"/>
            <a:ext cx="1177182" cy="400110"/>
          </a:xfrm>
          <a:prstGeom prst="rect">
            <a:avLst/>
          </a:prstGeom>
          <a:noFill/>
          <a:ln w="9525">
            <a:noFill/>
            <a:miter lim="800000"/>
            <a:headEnd/>
            <a:tailEnd/>
          </a:ln>
          <a:effectLst/>
        </p:spPr>
        <p:txBody>
          <a:bodyPr wrap="none">
            <a:spAutoFit/>
          </a:bodyPr>
          <a:lstStyle/>
          <a:p>
            <a:r>
              <a:rPr lang="en-US" sz="2000" b="1" dirty="0">
                <a:solidFill>
                  <a:prstClr val="black"/>
                </a:solidFill>
              </a:rPr>
              <a:t>Influence</a:t>
            </a:r>
          </a:p>
        </p:txBody>
      </p:sp>
      <p:sp>
        <p:nvSpPr>
          <p:cNvPr id="24" name="AutoShape 53"/>
          <p:cNvSpPr>
            <a:spLocks noChangeArrowheads="1"/>
          </p:cNvSpPr>
          <p:nvPr/>
        </p:nvSpPr>
        <p:spPr bwMode="auto">
          <a:xfrm>
            <a:off x="5562600" y="1524000"/>
            <a:ext cx="914400" cy="3352800"/>
          </a:xfrm>
          <a:prstGeom prst="chevron">
            <a:avLst>
              <a:gd name="adj" fmla="val 25000"/>
            </a:avLst>
          </a:prstGeom>
          <a:gradFill rotWithShape="0">
            <a:gsLst>
              <a:gs pos="0">
                <a:srgbClr val="CCCC00"/>
              </a:gs>
              <a:gs pos="100000">
                <a:srgbClr val="CCCC00">
                  <a:gamma/>
                  <a:tint val="28627"/>
                  <a:invGamma/>
                </a:srgbClr>
              </a:gs>
            </a:gsLst>
            <a:lin ang="0" scaled="1"/>
          </a:gradFill>
          <a:ln w="9525">
            <a:solidFill>
              <a:schemeClr val="tx1"/>
            </a:solidFill>
            <a:miter lim="800000"/>
            <a:headEnd/>
            <a:tailEnd/>
          </a:ln>
          <a:effectLst>
            <a:outerShdw dist="107763" dir="2700000" algn="ctr" rotWithShape="0">
              <a:srgbClr val="808080"/>
            </a:outerShdw>
          </a:effectLst>
        </p:spPr>
        <p:txBody>
          <a:bodyPr wrap="none" anchor="ctr"/>
          <a:lstStyle/>
          <a:p>
            <a:endParaRPr lang="en-US">
              <a:solidFill>
                <a:prstClr val="black"/>
              </a:solidFill>
            </a:endParaRPr>
          </a:p>
        </p:txBody>
      </p:sp>
      <p:sp>
        <p:nvSpPr>
          <p:cNvPr id="25" name="Text Box 54"/>
          <p:cNvSpPr txBox="1">
            <a:spLocks noChangeArrowheads="1"/>
          </p:cNvSpPr>
          <p:nvPr/>
        </p:nvSpPr>
        <p:spPr bwMode="auto">
          <a:xfrm rot="16223796">
            <a:off x="5283200" y="2870200"/>
            <a:ext cx="1492250" cy="476250"/>
          </a:xfrm>
          <a:prstGeom prst="rect">
            <a:avLst/>
          </a:prstGeom>
          <a:noFill/>
          <a:ln w="9525">
            <a:noFill/>
            <a:miter lim="800000"/>
            <a:headEnd/>
            <a:tailEnd/>
          </a:ln>
          <a:effectLst>
            <a:outerShdw dist="35921" dir="2700000" algn="ctr" rotWithShape="0">
              <a:srgbClr val="292929"/>
            </a:outerShdw>
          </a:effectLst>
        </p:spPr>
        <p:txBody>
          <a:bodyPr wrap="none">
            <a:spAutoFit/>
          </a:bodyPr>
          <a:lstStyle/>
          <a:p>
            <a:r>
              <a:rPr lang="en-US" sz="2800" dirty="0">
                <a:solidFill>
                  <a:prstClr val="white"/>
                </a:solidFill>
                <a:effectLst>
                  <a:outerShdw blurRad="38100" dist="38100" dir="2700000" algn="tl">
                    <a:srgbClr val="C0C0C0"/>
                  </a:outerShdw>
                </a:effectLst>
              </a:rPr>
              <a:t>Creates</a:t>
            </a:r>
          </a:p>
        </p:txBody>
      </p:sp>
      <p:sp>
        <p:nvSpPr>
          <p:cNvPr id="26" name="Text Box 55"/>
          <p:cNvSpPr txBox="1">
            <a:spLocks noChangeArrowheads="1"/>
          </p:cNvSpPr>
          <p:nvPr/>
        </p:nvSpPr>
        <p:spPr bwMode="auto">
          <a:xfrm>
            <a:off x="1172733" y="391180"/>
            <a:ext cx="7125605" cy="523220"/>
          </a:xfrm>
          <a:prstGeom prst="rect">
            <a:avLst/>
          </a:prstGeom>
          <a:noFill/>
          <a:ln w="9525">
            <a:noFill/>
            <a:miter lim="800000"/>
            <a:headEnd/>
            <a:tailEnd/>
          </a:ln>
          <a:effectLst/>
        </p:spPr>
        <p:txBody>
          <a:bodyPr wrap="none">
            <a:spAutoFit/>
          </a:bodyPr>
          <a:lstStyle/>
          <a:p>
            <a:r>
              <a:rPr lang="en-US" sz="2800" b="1" dirty="0" smtClean="0">
                <a:solidFill>
                  <a:srgbClr val="C00000"/>
                </a:solidFill>
                <a:latin typeface="Arial" panose="020B0604020202020204" pitchFamily="34" charset="0"/>
                <a:cs typeface="Arial" panose="020B0604020202020204" pitchFamily="34" charset="0"/>
              </a:rPr>
              <a:t>Can We Define Simple Economic Models</a:t>
            </a:r>
            <a:endParaRPr lang="en-US" sz="2800" b="1" dirty="0">
              <a:solidFill>
                <a:srgbClr val="C00000"/>
              </a:solidFill>
              <a:latin typeface="Arial" panose="020B0604020202020204" pitchFamily="34" charset="0"/>
              <a:cs typeface="Arial" panose="020B0604020202020204" pitchFamily="34" charset="0"/>
            </a:endParaRPr>
          </a:p>
        </p:txBody>
      </p:sp>
      <p:sp>
        <p:nvSpPr>
          <p:cNvPr id="50" name="Rectangle 49"/>
          <p:cNvSpPr/>
          <p:nvPr/>
        </p:nvSpPr>
        <p:spPr>
          <a:xfrm>
            <a:off x="6911975" y="2360216"/>
            <a:ext cx="1676400" cy="707886"/>
          </a:xfrm>
          <a:prstGeom prst="rect">
            <a:avLst/>
          </a:prstGeom>
          <a:scene3d>
            <a:camera prst="orthographicFront"/>
            <a:lightRig rig="threePt" dir="t"/>
          </a:scene3d>
          <a:sp3d>
            <a:bevelT prst="convex"/>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US" sz="2000" dirty="0" smtClean="0">
                <a:solidFill>
                  <a:prstClr val="black"/>
                </a:solidFill>
                <a:effectLst>
                  <a:outerShdw blurRad="38100" dist="38100" dir="2700000" algn="tl">
                    <a:srgbClr val="C0C0C0"/>
                  </a:outerShdw>
                </a:effectLst>
              </a:rPr>
              <a:t>Advancement of  Knowledge</a:t>
            </a:r>
            <a:endParaRPr lang="en-US" sz="2000" dirty="0">
              <a:solidFill>
                <a:prstClr val="black"/>
              </a:solidFill>
            </a:endParaRPr>
          </a:p>
        </p:txBody>
      </p:sp>
      <p:pic>
        <p:nvPicPr>
          <p:cNvPr id="27" name="Picture 26" descr="ServTrans-Logo-RGB-lo.gif"/>
          <p:cNvPicPr>
            <a:picLocks noChangeAspect="1"/>
          </p:cNvPicPr>
          <p:nvPr/>
        </p:nvPicPr>
        <p:blipFill>
          <a:blip r:embed="rId3" cstate="print"/>
          <a:stretch>
            <a:fillRect/>
          </a:stretch>
        </p:blipFill>
        <p:spPr>
          <a:xfrm>
            <a:off x="609600" y="6324600"/>
            <a:ext cx="1781175" cy="381000"/>
          </a:xfrm>
          <a:prstGeom prst="rect">
            <a:avLst/>
          </a:prstGeom>
        </p:spPr>
      </p:pic>
      <p:sp>
        <p:nvSpPr>
          <p:cNvPr id="2" name="Slide Number Placeholder 1"/>
          <p:cNvSpPr>
            <a:spLocks noGrp="1"/>
          </p:cNvSpPr>
          <p:nvPr>
            <p:ph type="sldNum" sz="quarter" idx="12"/>
          </p:nvPr>
        </p:nvSpPr>
        <p:spPr/>
        <p:txBody>
          <a:bodyPr/>
          <a:lstStyle/>
          <a:p>
            <a:fld id="{06D63CD9-170F-4D42-A26A-924F1477138F}" type="slidenum">
              <a:rPr lang="en-US" smtClean="0">
                <a:solidFill>
                  <a:prstClr val="black">
                    <a:tint val="75000"/>
                  </a:prstClr>
                </a:solidFill>
              </a:rPr>
              <a:pPr/>
              <a:t>18</a:t>
            </a:fld>
            <a:endParaRPr lang="en-US">
              <a:solidFill>
                <a:prstClr val="black">
                  <a:tint val="75000"/>
                </a:prstClr>
              </a:solidFill>
            </a:endParaRPr>
          </a:p>
        </p:txBody>
      </p:sp>
    </p:spTree>
    <p:extLst>
      <p:ext uri="{BB962C8B-B14F-4D97-AF65-F5344CB8AC3E}">
        <p14:creationId xmlns:p14="http://schemas.microsoft.com/office/powerpoint/2010/main" val="29446005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0" y="685800"/>
            <a:ext cx="4057650" cy="5604489"/>
          </a:xfrm>
          <a:prstGeom prst="rect">
            <a:avLst/>
          </a:prstGeom>
        </p:spPr>
      </p:pic>
      <p:sp>
        <p:nvSpPr>
          <p:cNvPr id="4" name="Rectangle 3"/>
          <p:cNvSpPr/>
          <p:nvPr/>
        </p:nvSpPr>
        <p:spPr>
          <a:xfrm>
            <a:off x="381000" y="1066800"/>
            <a:ext cx="4572000" cy="4093428"/>
          </a:xfrm>
          <a:prstGeom prst="rect">
            <a:avLst/>
          </a:prstGeom>
        </p:spPr>
        <p:txBody>
          <a:bodyPr>
            <a:spAutoFit/>
          </a:bodyPr>
          <a:lstStyle/>
          <a:p>
            <a:r>
              <a:rPr lang="en-US" sz="2000" b="1" dirty="0" smtClean="0">
                <a:solidFill>
                  <a:prstClr val="black"/>
                </a:solidFill>
              </a:rPr>
              <a:t>U.S</a:t>
            </a:r>
            <a:r>
              <a:rPr lang="en-US" sz="2000" b="1" dirty="0">
                <a:solidFill>
                  <a:prstClr val="black"/>
                </a:solidFill>
              </a:rPr>
              <a:t>. trade in commercial knowledge-intensive services and intangible assets—business, financial, and communications services, and payments of royalties and fees—has produced a consistent and growing surplus</a:t>
            </a:r>
            <a:r>
              <a:rPr lang="en-US" sz="2000" dirty="0">
                <a:solidFill>
                  <a:prstClr val="black"/>
                </a:solidFill>
              </a:rPr>
              <a:t> (figure O-38). It reached a record $108 billion in 2008, sufficient to counter-balance the high-technology goods deficit, and has been flat since then, reflecting the recession's effect. The EU's surplus was sharply off, and that of the Asia-8 fell as well—reflections of the continuing effects of the global recession. </a:t>
            </a:r>
          </a:p>
        </p:txBody>
      </p:sp>
      <p:sp>
        <p:nvSpPr>
          <p:cNvPr id="5" name="Rectangle 4"/>
          <p:cNvSpPr/>
          <p:nvPr/>
        </p:nvSpPr>
        <p:spPr>
          <a:xfrm>
            <a:off x="381000" y="5430232"/>
            <a:ext cx="4424096" cy="369332"/>
          </a:xfrm>
          <a:prstGeom prst="rect">
            <a:avLst/>
          </a:prstGeom>
        </p:spPr>
        <p:txBody>
          <a:bodyPr wrap="none">
            <a:spAutoFit/>
          </a:bodyPr>
          <a:lstStyle/>
          <a:p>
            <a:r>
              <a:rPr lang="en-US" b="1" dirty="0" smtClean="0">
                <a:solidFill>
                  <a:prstClr val="black"/>
                </a:solidFill>
                <a:hlinkClick r:id="rId4"/>
              </a:rPr>
              <a:t>NSF Science </a:t>
            </a:r>
            <a:r>
              <a:rPr lang="en-US" b="1" dirty="0">
                <a:solidFill>
                  <a:prstClr val="black"/>
                </a:solidFill>
                <a:hlinkClick r:id="rId4"/>
              </a:rPr>
              <a:t>and Engineering Indicators 2012</a:t>
            </a:r>
            <a:endParaRPr lang="en-US" dirty="0">
              <a:solidFill>
                <a:prstClr val="black"/>
              </a:solidFill>
            </a:endParaRPr>
          </a:p>
        </p:txBody>
      </p:sp>
      <p:pic>
        <p:nvPicPr>
          <p:cNvPr id="6" name="Picture 5" descr="ServTrans-Logo-RGB-lo.gif"/>
          <p:cNvPicPr>
            <a:picLocks noChangeAspect="1"/>
          </p:cNvPicPr>
          <p:nvPr/>
        </p:nvPicPr>
        <p:blipFill>
          <a:blip r:embed="rId5" cstate="print"/>
          <a:stretch>
            <a:fillRect/>
          </a:stretch>
        </p:blipFill>
        <p:spPr>
          <a:xfrm>
            <a:off x="609600" y="6324600"/>
            <a:ext cx="1781175" cy="381000"/>
          </a:xfrm>
          <a:prstGeom prst="rect">
            <a:avLst/>
          </a:prstGeom>
        </p:spPr>
      </p:pic>
      <p:sp>
        <p:nvSpPr>
          <p:cNvPr id="3" name="Slide Number Placeholder 2"/>
          <p:cNvSpPr>
            <a:spLocks noGrp="1"/>
          </p:cNvSpPr>
          <p:nvPr>
            <p:ph type="sldNum" sz="quarter" idx="12"/>
          </p:nvPr>
        </p:nvSpPr>
        <p:spPr/>
        <p:txBody>
          <a:bodyPr/>
          <a:lstStyle/>
          <a:p>
            <a:fld id="{06D63CD9-170F-4D42-A26A-924F1477138F}" type="slidenum">
              <a:rPr lang="en-US" smtClean="0">
                <a:solidFill>
                  <a:prstClr val="black">
                    <a:tint val="75000"/>
                  </a:prstClr>
                </a:solidFill>
              </a:rPr>
              <a:pPr/>
              <a:t>19</a:t>
            </a:fld>
            <a:endParaRPr lang="en-US">
              <a:solidFill>
                <a:prstClr val="black">
                  <a:tint val="75000"/>
                </a:prstClr>
              </a:solidFill>
            </a:endParaRPr>
          </a:p>
        </p:txBody>
      </p:sp>
    </p:spTree>
    <p:extLst>
      <p:ext uri="{BB962C8B-B14F-4D97-AF65-F5344CB8AC3E}">
        <p14:creationId xmlns:p14="http://schemas.microsoft.com/office/powerpoint/2010/main" val="39498734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762000"/>
            <a:ext cx="8229600" cy="4700005"/>
          </a:xfrm>
          <a:prstGeom prst="rect">
            <a:avLst/>
          </a:prstGeom>
        </p:spPr>
        <p:txBody>
          <a:bodyPr wrap="square">
            <a:spAutoFit/>
          </a:bodyPr>
          <a:lstStyle/>
          <a:p>
            <a:pPr>
              <a:lnSpc>
                <a:spcPct val="107000"/>
              </a:lnSpc>
              <a:spcAft>
                <a:spcPts val="800"/>
              </a:spcAft>
            </a:pPr>
            <a:r>
              <a:rPr lang="en-US" sz="1600" b="1" u="sng" dirty="0">
                <a:latin typeface="Calibri" panose="020F0502020204030204" pitchFamily="34" charset="0"/>
                <a:ea typeface="Calibri" panose="020F0502020204030204" pitchFamily="34" charset="0"/>
                <a:cs typeface="Times New Roman" panose="02020603050405020304" pitchFamily="18" charset="0"/>
              </a:rPr>
              <a:t>Service Economics Group Charter / Mission</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latin typeface="Calibri" panose="020F0502020204030204" pitchFamily="34" charset="0"/>
                <a:ea typeface="Calibri" panose="020F0502020204030204" pitchFamily="34" charset="0"/>
                <a:cs typeface="Times New Roman" panose="02020603050405020304" pitchFamily="18" charset="0"/>
              </a:rPr>
              <a:t>The key purpose Service Economics Group is to bring together a diverse team of individuals and organizations to help define and better understand current and desired future state economic tools, models, processes and technologies that would reduce inhibitors to current service innovation and to drive change that accelerate service innovation in the future. Ultimately the group would become an instigator / influencer of change to economic policies, economic and business metrics and accounting rules in support of the services economy.</a:t>
            </a:r>
          </a:p>
          <a:p>
            <a:pPr>
              <a:lnSpc>
                <a:spcPct val="107000"/>
              </a:lnSpc>
            </a:pPr>
            <a:r>
              <a:rPr lang="en-US" sz="1400" dirty="0">
                <a:latin typeface="Calibri" panose="020F0502020204030204" pitchFamily="34" charset="0"/>
                <a:ea typeface="Calibri" panose="020F0502020204030204" pitchFamily="34" charset="0"/>
                <a:cs typeface="Times New Roman" panose="02020603050405020304" pitchFamily="18" charset="0"/>
              </a:rPr>
              <a:t>This may include but is not limited to the following:</a:t>
            </a:r>
          </a:p>
          <a:p>
            <a:pPr marL="342900" marR="0" lvl="0" indent="-342900">
              <a:lnSpc>
                <a:spcPct val="107000"/>
              </a:lnSpc>
              <a:spcBef>
                <a:spcPts val="0"/>
              </a:spcBef>
              <a:spcAft>
                <a:spcPts val="0"/>
              </a:spcAft>
              <a:buFont typeface="Symbol" panose="05050102010706020507" pitchFamily="18" charset="2"/>
              <a:buChar char=""/>
            </a:pPr>
            <a:r>
              <a:rPr lang="en-US" sz="1400" dirty="0">
                <a:latin typeface="Calibri" panose="020F0502020204030204" pitchFamily="34" charset="0"/>
                <a:ea typeface="Calibri" panose="020F0502020204030204" pitchFamily="34" charset="0"/>
                <a:cs typeface="Times New Roman" panose="02020603050405020304" pitchFamily="18" charset="0"/>
              </a:rPr>
              <a:t>Create a center of knowledge and expertise around service economics</a:t>
            </a:r>
          </a:p>
          <a:p>
            <a:pPr marL="342900" marR="0" lvl="0" indent="-342900">
              <a:lnSpc>
                <a:spcPct val="107000"/>
              </a:lnSpc>
              <a:spcBef>
                <a:spcPts val="0"/>
              </a:spcBef>
              <a:spcAft>
                <a:spcPts val="0"/>
              </a:spcAft>
              <a:buFont typeface="Symbol" panose="05050102010706020507" pitchFamily="18" charset="2"/>
              <a:buChar char=""/>
            </a:pPr>
            <a:r>
              <a:rPr lang="en-US" sz="1400" dirty="0">
                <a:latin typeface="Calibri" panose="020F0502020204030204" pitchFamily="34" charset="0"/>
                <a:ea typeface="Calibri" panose="020F0502020204030204" pitchFamily="34" charset="0"/>
                <a:cs typeface="Times New Roman" panose="02020603050405020304" pitchFamily="18" charset="0"/>
              </a:rPr>
              <a:t>Use the COE ( Center of Expertise ) to drive change that promotes service innovation, new education models, public policy and economic models. </a:t>
            </a:r>
          </a:p>
          <a:p>
            <a:pPr marL="342900" marR="0" lvl="0" indent="-342900">
              <a:lnSpc>
                <a:spcPct val="107000"/>
              </a:lnSpc>
              <a:spcBef>
                <a:spcPts val="0"/>
              </a:spcBef>
              <a:spcAft>
                <a:spcPts val="0"/>
              </a:spcAft>
              <a:buFont typeface="Symbol" panose="05050102010706020507" pitchFamily="18" charset="2"/>
              <a:buChar char=""/>
            </a:pPr>
            <a:r>
              <a:rPr lang="en-US" sz="1400" dirty="0">
                <a:latin typeface="Calibri" panose="020F0502020204030204" pitchFamily="34" charset="0"/>
                <a:ea typeface="Calibri" panose="020F0502020204030204" pitchFamily="34" charset="0"/>
                <a:cs typeface="Times New Roman" panose="02020603050405020304" pitchFamily="18" charset="0"/>
              </a:rPr>
              <a:t>Understand new forms of value creation</a:t>
            </a:r>
          </a:p>
          <a:p>
            <a:pPr marL="742950" marR="0" lvl="1" indent="-285750">
              <a:lnSpc>
                <a:spcPct val="107000"/>
              </a:lnSpc>
              <a:spcBef>
                <a:spcPts val="0"/>
              </a:spcBef>
              <a:spcAft>
                <a:spcPts val="0"/>
              </a:spcAft>
              <a:buFont typeface="Courier New" panose="02070309020205020404" pitchFamily="49" charset="0"/>
              <a:buChar char="o"/>
            </a:pPr>
            <a:r>
              <a:rPr lang="en-US" sz="1400" dirty="0">
                <a:latin typeface="Calibri" panose="020F0502020204030204" pitchFamily="34" charset="0"/>
                <a:ea typeface="Calibri" panose="020F0502020204030204" pitchFamily="34" charset="0"/>
                <a:cs typeface="Times New Roman" panose="02020603050405020304" pitchFamily="18" charset="0"/>
              </a:rPr>
              <a:t>Customer Equity – Customers as an asset – beyond ‘goodwill’</a:t>
            </a:r>
          </a:p>
          <a:p>
            <a:pPr marL="742950" marR="0" lvl="1" indent="-285750">
              <a:lnSpc>
                <a:spcPct val="107000"/>
              </a:lnSpc>
              <a:spcBef>
                <a:spcPts val="0"/>
              </a:spcBef>
              <a:spcAft>
                <a:spcPts val="0"/>
              </a:spcAft>
              <a:buFont typeface="Courier New" panose="02070309020205020404" pitchFamily="49" charset="0"/>
              <a:buChar char="o"/>
            </a:pPr>
            <a:r>
              <a:rPr lang="en-US" sz="1400" dirty="0">
                <a:latin typeface="Calibri" panose="020F0502020204030204" pitchFamily="34" charset="0"/>
                <a:ea typeface="Calibri" panose="020F0502020204030204" pitchFamily="34" charset="0"/>
                <a:cs typeface="Times New Roman" panose="02020603050405020304" pitchFamily="18" charset="0"/>
              </a:rPr>
              <a:t>Value of Data (big data, sensor data et al.)</a:t>
            </a:r>
          </a:p>
          <a:p>
            <a:pPr marL="742950" marR="0" lvl="1" indent="-285750">
              <a:lnSpc>
                <a:spcPct val="107000"/>
              </a:lnSpc>
              <a:spcBef>
                <a:spcPts val="0"/>
              </a:spcBef>
              <a:spcAft>
                <a:spcPts val="0"/>
              </a:spcAft>
              <a:buFont typeface="Courier New" panose="02070309020205020404" pitchFamily="49" charset="0"/>
              <a:buChar char="o"/>
            </a:pPr>
            <a:r>
              <a:rPr lang="en-US" sz="1400" dirty="0">
                <a:latin typeface="Calibri" panose="020F0502020204030204" pitchFamily="34" charset="0"/>
                <a:ea typeface="Calibri" panose="020F0502020204030204" pitchFamily="34" charset="0"/>
                <a:cs typeface="Times New Roman" panose="02020603050405020304" pitchFamily="18" charset="0"/>
              </a:rPr>
              <a:t>Touchpoint  value ( Twitter, Facebook, other social media that collects visits and views )</a:t>
            </a:r>
          </a:p>
          <a:p>
            <a:pPr>
              <a:lnSpc>
                <a:spcPct val="107000"/>
              </a:lnSpc>
            </a:pPr>
            <a:r>
              <a:rPr lang="en-US" sz="1400" dirty="0">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0"/>
              </a:spcAft>
              <a:buFont typeface="Symbol" panose="05050102010706020507" pitchFamily="18" charset="2"/>
              <a:buChar char=""/>
            </a:pPr>
            <a:r>
              <a:rPr lang="en-US" sz="1400" dirty="0">
                <a:latin typeface="Calibri" panose="020F0502020204030204" pitchFamily="34" charset="0"/>
                <a:ea typeface="Calibri" panose="020F0502020204030204" pitchFamily="34" charset="0"/>
                <a:cs typeface="Times New Roman" panose="02020603050405020304" pitchFamily="18" charset="0"/>
              </a:rPr>
              <a:t>Research and education of both micro and macro-economic models of service(s)</a:t>
            </a:r>
          </a:p>
          <a:p>
            <a:pPr marL="342900" marR="0" lvl="0" indent="-342900">
              <a:lnSpc>
                <a:spcPct val="107000"/>
              </a:lnSpc>
              <a:spcBef>
                <a:spcPts val="0"/>
              </a:spcBef>
              <a:spcAft>
                <a:spcPts val="0"/>
              </a:spcAft>
              <a:buFont typeface="Symbol" panose="05050102010706020507" pitchFamily="18" charset="2"/>
              <a:buChar char=""/>
            </a:pPr>
            <a:r>
              <a:rPr lang="en-US" sz="1400" dirty="0">
                <a:latin typeface="Calibri" panose="020F0502020204030204" pitchFamily="34" charset="0"/>
                <a:ea typeface="Calibri" panose="020F0502020204030204" pitchFamily="34" charset="0"/>
                <a:cs typeface="Times New Roman" panose="02020603050405020304" pitchFamily="18" charset="0"/>
              </a:rPr>
              <a:t>Definition and valuations of non-tangible economic transactions</a:t>
            </a:r>
          </a:p>
          <a:p>
            <a:pPr marL="342900" marR="0" lvl="0" indent="-342900">
              <a:lnSpc>
                <a:spcPct val="107000"/>
              </a:lnSpc>
              <a:spcBef>
                <a:spcPts val="0"/>
              </a:spcBef>
              <a:spcAft>
                <a:spcPts val="0"/>
              </a:spcAft>
              <a:buFont typeface="Symbol" panose="05050102010706020507" pitchFamily="18" charset="2"/>
              <a:buChar char=""/>
            </a:pPr>
            <a:r>
              <a:rPr lang="en-US" sz="1400" dirty="0">
                <a:latin typeface="Calibri" panose="020F0502020204030204" pitchFamily="34" charset="0"/>
                <a:ea typeface="Calibri" panose="020F0502020204030204" pitchFamily="34" charset="0"/>
                <a:cs typeface="Times New Roman" panose="02020603050405020304" pitchFamily="18" charset="0"/>
              </a:rPr>
              <a:t>Create and disseminate intellectual property (papers, books, presentations etc.) that create a better understanding of services related economics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79443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183355"/>
            <a:ext cx="8610600" cy="5816977"/>
          </a:xfrm>
          <a:prstGeom prst="rect">
            <a:avLst/>
          </a:prstGeom>
        </p:spPr>
        <p:txBody>
          <a:bodyPr wrap="square">
            <a:spAutoFit/>
          </a:bodyPr>
          <a:lstStyle/>
          <a:p>
            <a:pPr>
              <a:spcAft>
                <a:spcPts val="1200"/>
              </a:spcAft>
            </a:pPr>
            <a:r>
              <a:rPr lang="en-US" dirty="0">
                <a:solidFill>
                  <a:prstClr val="black"/>
                </a:solidFill>
              </a:rPr>
              <a:t>How Do We Measure the Services Economy </a:t>
            </a:r>
            <a:r>
              <a:rPr lang="en-US" dirty="0" smtClean="0">
                <a:solidFill>
                  <a:prstClr val="black"/>
                </a:solidFill>
              </a:rPr>
              <a:t>?</a:t>
            </a:r>
          </a:p>
          <a:p>
            <a:pPr>
              <a:spcAft>
                <a:spcPts val="1200"/>
              </a:spcAft>
            </a:pPr>
            <a:r>
              <a:rPr lang="en-US" sz="1400" dirty="0" smtClean="0">
                <a:solidFill>
                  <a:prstClr val="black"/>
                </a:solidFill>
              </a:rPr>
              <a:t>Service as Percent of GDP</a:t>
            </a:r>
            <a:endParaRPr lang="en-US" sz="1400" dirty="0">
              <a:solidFill>
                <a:prstClr val="black"/>
              </a:solidFill>
            </a:endParaRPr>
          </a:p>
          <a:p>
            <a:pPr>
              <a:spcAft>
                <a:spcPts val="1200"/>
              </a:spcAft>
            </a:pPr>
            <a:r>
              <a:rPr lang="en-US" sz="1400" dirty="0">
                <a:solidFill>
                  <a:prstClr val="black"/>
                </a:solidFill>
                <a:hlinkClick r:id="rId2"/>
              </a:rPr>
              <a:t>http://</a:t>
            </a:r>
            <a:r>
              <a:rPr lang="en-US" sz="1400" dirty="0" smtClean="0">
                <a:solidFill>
                  <a:prstClr val="black"/>
                </a:solidFill>
                <a:hlinkClick r:id="rId2"/>
              </a:rPr>
              <a:t>wdi.worldbank.org/table/4.2</a:t>
            </a:r>
            <a:endParaRPr lang="en-US" sz="1400" dirty="0" smtClean="0">
              <a:solidFill>
                <a:prstClr val="black"/>
              </a:solidFill>
            </a:endParaRPr>
          </a:p>
          <a:p>
            <a:pPr>
              <a:spcAft>
                <a:spcPts val="1200"/>
              </a:spcAft>
            </a:pPr>
            <a:r>
              <a:rPr lang="en-US" sz="1400" dirty="0">
                <a:solidFill>
                  <a:prstClr val="black"/>
                </a:solidFill>
                <a:hlinkClick r:id="rId3"/>
              </a:rPr>
              <a:t>http://</a:t>
            </a:r>
            <a:r>
              <a:rPr lang="en-US" sz="1400" dirty="0" smtClean="0">
                <a:solidFill>
                  <a:prstClr val="black"/>
                </a:solidFill>
                <a:hlinkClick r:id="rId3"/>
              </a:rPr>
              <a:t>data.worldbank.org/indicator/NV.SRV.TETC.ZS/countries</a:t>
            </a:r>
            <a:endParaRPr lang="en-US" sz="1400" dirty="0" smtClean="0">
              <a:solidFill>
                <a:prstClr val="black"/>
              </a:solidFill>
            </a:endParaRPr>
          </a:p>
          <a:p>
            <a:pPr>
              <a:spcAft>
                <a:spcPts val="1200"/>
              </a:spcAft>
            </a:pPr>
            <a:r>
              <a:rPr lang="en-US" sz="1400" dirty="0" smtClean="0">
                <a:solidFill>
                  <a:prstClr val="black"/>
                </a:solidFill>
              </a:rPr>
              <a:t>U.S. Bureau of Economic Analysis ( BEA )</a:t>
            </a:r>
          </a:p>
          <a:p>
            <a:pPr>
              <a:spcAft>
                <a:spcPts val="1200"/>
              </a:spcAft>
            </a:pPr>
            <a:r>
              <a:rPr lang="en-US" sz="1400" dirty="0">
                <a:solidFill>
                  <a:prstClr val="black"/>
                </a:solidFill>
                <a:hlinkClick r:id="rId4"/>
              </a:rPr>
              <a:t>http://</a:t>
            </a:r>
            <a:r>
              <a:rPr lang="en-US" sz="1400" dirty="0" smtClean="0">
                <a:solidFill>
                  <a:prstClr val="black"/>
                </a:solidFill>
                <a:hlinkClick r:id="rId4"/>
              </a:rPr>
              <a:t>www.bea.gov/itable/index.cfm</a:t>
            </a:r>
            <a:endParaRPr lang="en-US" sz="1400" dirty="0" smtClean="0">
              <a:solidFill>
                <a:prstClr val="black"/>
              </a:solidFill>
            </a:endParaRPr>
          </a:p>
          <a:p>
            <a:pPr>
              <a:spcAft>
                <a:spcPts val="1200"/>
              </a:spcAft>
            </a:pPr>
            <a:r>
              <a:rPr lang="en-US" sz="1400" dirty="0" smtClean="0">
                <a:solidFill>
                  <a:prstClr val="black"/>
                </a:solidFill>
              </a:rPr>
              <a:t>NAICS </a:t>
            </a:r>
            <a:r>
              <a:rPr lang="en-US" sz="1400" dirty="0">
                <a:solidFill>
                  <a:prstClr val="black"/>
                </a:solidFill>
              </a:rPr>
              <a:t>/ SIC Codes and Other Classification Systems are outdated</a:t>
            </a:r>
          </a:p>
          <a:p>
            <a:pPr>
              <a:spcAft>
                <a:spcPts val="1200"/>
              </a:spcAft>
            </a:pPr>
            <a:r>
              <a:rPr lang="en-US" sz="1400" u="sng" dirty="0">
                <a:solidFill>
                  <a:prstClr val="black"/>
                </a:solidFill>
              </a:rPr>
              <a:t>http://</a:t>
            </a:r>
            <a:r>
              <a:rPr lang="en-US" sz="1400" u="sng" dirty="0">
                <a:solidFill>
                  <a:prstClr val="black"/>
                </a:solidFill>
                <a:hlinkClick r:id="rId5"/>
              </a:rPr>
              <a:t>www.census.gov/eos/www/naics</a:t>
            </a:r>
            <a:r>
              <a:rPr lang="en-US" sz="1400" u="sng" dirty="0">
                <a:solidFill>
                  <a:prstClr val="black"/>
                </a:solidFill>
              </a:rPr>
              <a:t>/</a:t>
            </a:r>
            <a:endParaRPr lang="en-US" sz="1400" dirty="0">
              <a:solidFill>
                <a:prstClr val="black"/>
              </a:solidFill>
            </a:endParaRPr>
          </a:p>
          <a:p>
            <a:pPr>
              <a:spcAft>
                <a:spcPts val="1200"/>
              </a:spcAft>
            </a:pPr>
            <a:r>
              <a:rPr lang="en-US" sz="1400" dirty="0" smtClean="0">
                <a:solidFill>
                  <a:prstClr val="black"/>
                </a:solidFill>
              </a:rPr>
              <a:t>Are </a:t>
            </a:r>
            <a:r>
              <a:rPr lang="en-US" sz="1400" dirty="0">
                <a:solidFill>
                  <a:prstClr val="black"/>
                </a:solidFill>
              </a:rPr>
              <a:t>Consumption Economics and Service Economic Related?</a:t>
            </a:r>
          </a:p>
          <a:p>
            <a:pPr>
              <a:spcAft>
                <a:spcPts val="1200"/>
              </a:spcAft>
            </a:pPr>
            <a:r>
              <a:rPr lang="en-US" sz="1400" dirty="0">
                <a:solidFill>
                  <a:prstClr val="black"/>
                </a:solidFill>
                <a:hlinkClick r:id="rId6"/>
              </a:rPr>
              <a:t>http://</a:t>
            </a:r>
            <a:r>
              <a:rPr lang="en-US" sz="1400" dirty="0" smtClean="0">
                <a:solidFill>
                  <a:prstClr val="black"/>
                </a:solidFill>
                <a:hlinkClick r:id="rId6"/>
              </a:rPr>
              <a:t>www.tsia.com/research/books-by-tsia/consumption-economics.html</a:t>
            </a:r>
            <a:endParaRPr lang="en-US" sz="1400" dirty="0">
              <a:solidFill>
                <a:prstClr val="black"/>
              </a:solidFill>
            </a:endParaRPr>
          </a:p>
          <a:p>
            <a:pPr>
              <a:spcAft>
                <a:spcPts val="1200"/>
              </a:spcAft>
            </a:pPr>
            <a:r>
              <a:rPr lang="en-US" sz="1400" dirty="0" smtClean="0">
                <a:solidFill>
                  <a:prstClr val="black"/>
                </a:solidFill>
              </a:rPr>
              <a:t>Nation Master Data </a:t>
            </a:r>
          </a:p>
          <a:p>
            <a:pPr>
              <a:spcAft>
                <a:spcPts val="1200"/>
              </a:spcAft>
            </a:pPr>
            <a:r>
              <a:rPr lang="en-US" sz="1400" dirty="0">
                <a:solidFill>
                  <a:prstClr val="black"/>
                </a:solidFill>
                <a:hlinkClick r:id="rId7"/>
              </a:rPr>
              <a:t>http://</a:t>
            </a:r>
            <a:r>
              <a:rPr lang="en-US" sz="1400" dirty="0" smtClean="0">
                <a:solidFill>
                  <a:prstClr val="black"/>
                </a:solidFill>
                <a:hlinkClick r:id="rId7"/>
              </a:rPr>
              <a:t>www.nationmaster.com/country-info/stats/Economy/GDP</a:t>
            </a:r>
            <a:endParaRPr lang="en-US" sz="1400" dirty="0" smtClean="0">
              <a:solidFill>
                <a:prstClr val="black"/>
              </a:solidFill>
            </a:endParaRPr>
          </a:p>
          <a:p>
            <a:pPr>
              <a:spcAft>
                <a:spcPts val="1200"/>
              </a:spcAft>
            </a:pPr>
            <a:r>
              <a:rPr lang="en-US" sz="1400" dirty="0">
                <a:solidFill>
                  <a:prstClr val="black"/>
                </a:solidFill>
              </a:rPr>
              <a:t>Are Services best measured as a 3</a:t>
            </a:r>
            <a:r>
              <a:rPr lang="en-US" sz="1400" baseline="30000" dirty="0">
                <a:solidFill>
                  <a:prstClr val="black"/>
                </a:solidFill>
              </a:rPr>
              <a:t>rd</a:t>
            </a:r>
            <a:r>
              <a:rPr lang="en-US" sz="1400" dirty="0">
                <a:solidFill>
                  <a:prstClr val="black"/>
                </a:solidFill>
              </a:rPr>
              <a:t> Generation of the Industrial Revolution</a:t>
            </a:r>
            <a:r>
              <a:rPr lang="en-US" sz="1400" dirty="0" smtClean="0">
                <a:solidFill>
                  <a:prstClr val="black"/>
                </a:solidFill>
              </a:rPr>
              <a:t>? </a:t>
            </a:r>
            <a:endParaRPr lang="en-US" sz="1400" dirty="0">
              <a:solidFill>
                <a:prstClr val="black"/>
              </a:solidFill>
            </a:endParaRPr>
          </a:p>
          <a:p>
            <a:pPr>
              <a:spcAft>
                <a:spcPts val="1200"/>
              </a:spcAft>
            </a:pPr>
            <a:r>
              <a:rPr lang="en-US" sz="1400" dirty="0">
                <a:solidFill>
                  <a:prstClr val="black"/>
                </a:solidFill>
                <a:hlinkClick r:id="rId8"/>
              </a:rPr>
              <a:t>http://www.theguardian.com/sustainable-business/jeremy-rivkin-third-industrial-revolution</a:t>
            </a:r>
            <a:endParaRPr lang="en-US" sz="1400" dirty="0">
              <a:solidFill>
                <a:prstClr val="black"/>
              </a:solidFill>
            </a:endParaRPr>
          </a:p>
          <a:p>
            <a:pPr>
              <a:spcAft>
                <a:spcPts val="1200"/>
              </a:spcAft>
            </a:pPr>
            <a:endParaRPr lang="en-US" sz="1100" dirty="0">
              <a:solidFill>
                <a:prstClr val="black"/>
              </a:solidFill>
            </a:endParaRPr>
          </a:p>
          <a:p>
            <a:pPr>
              <a:spcAft>
                <a:spcPts val="1200"/>
              </a:spcAft>
            </a:pPr>
            <a:endParaRPr lang="en-US" sz="1100" dirty="0">
              <a:solidFill>
                <a:prstClr val="black"/>
              </a:solidFill>
            </a:endParaRPr>
          </a:p>
        </p:txBody>
      </p:sp>
      <p:pic>
        <p:nvPicPr>
          <p:cNvPr id="3" name="Picture 2" descr="ServTrans-Logo-RGB-lo.gif"/>
          <p:cNvPicPr>
            <a:picLocks noChangeAspect="1"/>
          </p:cNvPicPr>
          <p:nvPr/>
        </p:nvPicPr>
        <p:blipFill>
          <a:blip r:embed="rId9" cstate="print"/>
          <a:stretch>
            <a:fillRect/>
          </a:stretch>
        </p:blipFill>
        <p:spPr>
          <a:xfrm>
            <a:off x="609600" y="6324600"/>
            <a:ext cx="1781175" cy="381000"/>
          </a:xfrm>
          <a:prstGeom prst="rect">
            <a:avLst/>
          </a:prstGeom>
        </p:spPr>
      </p:pic>
      <p:sp>
        <p:nvSpPr>
          <p:cNvPr id="5" name="TextBox 4"/>
          <p:cNvSpPr txBox="1"/>
          <p:nvPr/>
        </p:nvSpPr>
        <p:spPr>
          <a:xfrm>
            <a:off x="2390775" y="474093"/>
            <a:ext cx="3974934" cy="523220"/>
          </a:xfrm>
          <a:prstGeom prst="rect">
            <a:avLst/>
          </a:prstGeom>
          <a:noFill/>
        </p:spPr>
        <p:txBody>
          <a:bodyPr wrap="none" rtlCol="0">
            <a:spAutoFit/>
          </a:bodyPr>
          <a:lstStyle/>
          <a:p>
            <a:r>
              <a:rPr lang="en-US" sz="2800" b="1" dirty="0" smtClean="0">
                <a:solidFill>
                  <a:srgbClr val="C00000"/>
                </a:solidFill>
              </a:rPr>
              <a:t>Some Informational Links</a:t>
            </a:r>
            <a:endParaRPr lang="en-US" sz="2800" b="1" dirty="0">
              <a:solidFill>
                <a:srgbClr val="C00000"/>
              </a:solidFill>
            </a:endParaRPr>
          </a:p>
        </p:txBody>
      </p:sp>
      <p:sp>
        <p:nvSpPr>
          <p:cNvPr id="6" name="Slide Number Placeholder 5"/>
          <p:cNvSpPr>
            <a:spLocks noGrp="1"/>
          </p:cNvSpPr>
          <p:nvPr>
            <p:ph type="sldNum" sz="quarter" idx="12"/>
          </p:nvPr>
        </p:nvSpPr>
        <p:spPr/>
        <p:txBody>
          <a:bodyPr/>
          <a:lstStyle/>
          <a:p>
            <a:fld id="{06D63CD9-170F-4D42-A26A-924F1477138F}" type="slidenum">
              <a:rPr lang="en-US" smtClean="0">
                <a:solidFill>
                  <a:prstClr val="black">
                    <a:tint val="75000"/>
                  </a:prstClr>
                </a:solidFill>
              </a:rPr>
              <a:pPr/>
              <a:t>20</a:t>
            </a:fld>
            <a:endParaRPr lang="en-US">
              <a:solidFill>
                <a:prstClr val="black">
                  <a:tint val="75000"/>
                </a:prstClr>
              </a:solidFill>
            </a:endParaRPr>
          </a:p>
        </p:txBody>
      </p:sp>
    </p:spTree>
    <p:extLst>
      <p:ext uri="{BB962C8B-B14F-4D97-AF65-F5344CB8AC3E}">
        <p14:creationId xmlns:p14="http://schemas.microsoft.com/office/powerpoint/2010/main" val="19666655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81200" y="1193801"/>
            <a:ext cx="4724400" cy="5079999"/>
          </a:xfrm>
        </p:spPr>
      </p:pic>
    </p:spTree>
    <p:extLst>
      <p:ext uri="{BB962C8B-B14F-4D97-AF65-F5344CB8AC3E}">
        <p14:creationId xmlns:p14="http://schemas.microsoft.com/office/powerpoint/2010/main" val="13144130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9100" y="2092275"/>
            <a:ext cx="8610600" cy="3970318"/>
          </a:xfrm>
          <a:prstGeom prst="rect">
            <a:avLst/>
          </a:prstGeom>
        </p:spPr>
        <p:txBody>
          <a:bodyPr wrap="square">
            <a:spAutoFit/>
          </a:bodyPr>
          <a:lstStyle/>
          <a:p>
            <a:r>
              <a:rPr lang="en-US" dirty="0" smtClean="0">
                <a:solidFill>
                  <a:prstClr val="black"/>
                </a:solidFill>
              </a:rPr>
              <a:t>By </a:t>
            </a:r>
            <a:r>
              <a:rPr lang="en-US" dirty="0">
                <a:solidFill>
                  <a:prstClr val="black"/>
                </a:solidFill>
              </a:rPr>
              <a:t>country, the largest U.S. surpluses in services are with Canada, Japan, Ireland, Brazil, the United Kingdom, China and Mexico.  </a:t>
            </a:r>
            <a:r>
              <a:rPr lang="en-US" dirty="0">
                <a:solidFill>
                  <a:srgbClr val="C0504D"/>
                </a:solidFill>
              </a:rPr>
              <a:t>The U.S. services surplus with China has accelerated rapidly since 2007, from $2.4 billion to $10.4 billion in 2010, because of sharp gains in exports and relatively flat imports, according to ESA data</a:t>
            </a:r>
            <a:r>
              <a:rPr lang="en-US" dirty="0" smtClean="0">
                <a:solidFill>
                  <a:srgbClr val="C0504D"/>
                </a:solidFill>
              </a:rPr>
              <a:t>.</a:t>
            </a:r>
          </a:p>
          <a:p>
            <a:endParaRPr lang="en-US" dirty="0">
              <a:solidFill>
                <a:srgbClr val="C0504D"/>
              </a:solidFill>
            </a:endParaRPr>
          </a:p>
          <a:p>
            <a:r>
              <a:rPr lang="en-US" dirty="0">
                <a:solidFill>
                  <a:prstClr val="black"/>
                </a:solidFill>
              </a:rPr>
              <a:t>Exports support more than 10 million American jobs, and those whose jobs depend on trade earn 13 to 18 percent more than the national average. As a result of administration policies and the global economic rebound, exports grew 17 percent in 2010 compared to 2009 – the largest year-to-year percent change in more than 20 years. </a:t>
            </a:r>
            <a:endParaRPr lang="en-US" dirty="0" smtClean="0">
              <a:solidFill>
                <a:prstClr val="black"/>
              </a:solidFill>
            </a:endParaRPr>
          </a:p>
          <a:p>
            <a:endParaRPr lang="en-US" dirty="0">
              <a:solidFill>
                <a:prstClr val="black"/>
              </a:solidFill>
            </a:endParaRPr>
          </a:p>
          <a:p>
            <a:r>
              <a:rPr lang="en-US" dirty="0">
                <a:solidFill>
                  <a:prstClr val="black"/>
                </a:solidFill>
              </a:rPr>
              <a:t>Private </a:t>
            </a:r>
            <a:r>
              <a:rPr lang="en-US" b="1" dirty="0">
                <a:solidFill>
                  <a:prstClr val="black"/>
                </a:solidFill>
              </a:rPr>
              <a:t>services are defined as non-tangible items of value that are either consumed when purchased or at a later date by their terms of sale</a:t>
            </a:r>
            <a:r>
              <a:rPr lang="en-US" dirty="0">
                <a:solidFill>
                  <a:prstClr val="black"/>
                </a:solidFill>
              </a:rPr>
              <a:t>, such as school tuition or an airplane ticket.  These are distinct from tangible items, or “goods,” such as oranges or motor vehicles.</a:t>
            </a:r>
          </a:p>
        </p:txBody>
      </p:sp>
      <p:sp>
        <p:nvSpPr>
          <p:cNvPr id="3" name="Rectangle 2"/>
          <p:cNvSpPr/>
          <p:nvPr/>
        </p:nvSpPr>
        <p:spPr>
          <a:xfrm>
            <a:off x="304800" y="152400"/>
            <a:ext cx="8839200" cy="1661993"/>
          </a:xfrm>
          <a:prstGeom prst="rect">
            <a:avLst/>
          </a:prstGeom>
        </p:spPr>
        <p:txBody>
          <a:bodyPr wrap="square">
            <a:spAutoFit/>
          </a:bodyPr>
          <a:lstStyle/>
          <a:p>
            <a:r>
              <a:rPr lang="en-US" sz="2400" b="1" i="1" dirty="0" smtClean="0">
                <a:solidFill>
                  <a:srgbClr val="C0504D"/>
                </a:solidFill>
              </a:rPr>
              <a:t>U.S. services </a:t>
            </a:r>
            <a:r>
              <a:rPr lang="en-US" sz="2400" b="1" i="1" dirty="0">
                <a:solidFill>
                  <a:srgbClr val="C0504D"/>
                </a:solidFill>
              </a:rPr>
              <a:t>driving overall exports growth, topping half a trillion dollars</a:t>
            </a:r>
            <a:endParaRPr lang="en-US" sz="2400" b="1" dirty="0">
              <a:solidFill>
                <a:srgbClr val="C0504D"/>
              </a:solidFill>
            </a:endParaRPr>
          </a:p>
          <a:p>
            <a:r>
              <a:rPr lang="en-US" dirty="0">
                <a:solidFill>
                  <a:prstClr val="black"/>
                </a:solidFill>
              </a:rPr>
              <a:t>The U.S. Department of Commerce’s Economics and Statistics Administration (ESA) </a:t>
            </a:r>
            <a:r>
              <a:rPr lang="en-US" dirty="0" smtClean="0">
                <a:solidFill>
                  <a:prstClr val="black"/>
                </a:solidFill>
              </a:rPr>
              <a:t>released </a:t>
            </a:r>
            <a:r>
              <a:rPr lang="en-US" dirty="0">
                <a:solidFill>
                  <a:prstClr val="black"/>
                </a:solidFill>
              </a:rPr>
              <a:t>a report</a:t>
            </a:r>
            <a:r>
              <a:rPr lang="en-US" dirty="0">
                <a:solidFill>
                  <a:prstClr val="black"/>
                </a:solidFill>
                <a:hlinkClick r:id="rId2" tooltip="http://www.esa.doc.gov/Reports/us-trade-private-services"/>
              </a:rPr>
              <a:t> </a:t>
            </a:r>
            <a:r>
              <a:rPr lang="en-US" dirty="0">
                <a:solidFill>
                  <a:prstClr val="black"/>
                </a:solidFill>
              </a:rPr>
              <a:t>showing </a:t>
            </a:r>
            <a:r>
              <a:rPr lang="en-US" b="1" dirty="0">
                <a:solidFill>
                  <a:prstClr val="black"/>
                </a:solidFill>
              </a:rPr>
              <a:t>U.S. trade in private services totaled $526.6 billion in 2010, representing a trade surplus that is growing, rising from $66.7 billion in 2003 to $168 billion in 2010.  </a:t>
            </a:r>
          </a:p>
        </p:txBody>
      </p:sp>
      <p:pic>
        <p:nvPicPr>
          <p:cNvPr id="4" name="Picture 3" descr="ServTrans-Logo-RGB-lo.gif"/>
          <p:cNvPicPr>
            <a:picLocks noChangeAspect="1"/>
          </p:cNvPicPr>
          <p:nvPr/>
        </p:nvPicPr>
        <p:blipFill>
          <a:blip r:embed="rId3" cstate="print"/>
          <a:stretch>
            <a:fillRect/>
          </a:stretch>
        </p:blipFill>
        <p:spPr>
          <a:xfrm>
            <a:off x="609600" y="6324600"/>
            <a:ext cx="1781175" cy="381000"/>
          </a:xfrm>
          <a:prstGeom prst="rect">
            <a:avLst/>
          </a:prstGeom>
        </p:spPr>
      </p:pic>
      <p:sp>
        <p:nvSpPr>
          <p:cNvPr id="6" name="Slide Number Placeholder 5"/>
          <p:cNvSpPr>
            <a:spLocks noGrp="1"/>
          </p:cNvSpPr>
          <p:nvPr>
            <p:ph type="sldNum" sz="quarter" idx="12"/>
          </p:nvPr>
        </p:nvSpPr>
        <p:spPr/>
        <p:txBody>
          <a:bodyPr/>
          <a:lstStyle/>
          <a:p>
            <a:fld id="{06D63CD9-170F-4D42-A26A-924F1477138F}" type="slidenum">
              <a:rPr lang="en-US" smtClean="0">
                <a:solidFill>
                  <a:prstClr val="black">
                    <a:tint val="75000"/>
                  </a:prstClr>
                </a:solidFill>
              </a:rPr>
              <a:pPr/>
              <a:t>22</a:t>
            </a:fld>
            <a:endParaRPr lang="en-US">
              <a:solidFill>
                <a:prstClr val="black">
                  <a:tint val="75000"/>
                </a:prstClr>
              </a:solidFill>
            </a:endParaRPr>
          </a:p>
        </p:txBody>
      </p:sp>
    </p:spTree>
    <p:extLst>
      <p:ext uri="{BB962C8B-B14F-4D97-AF65-F5344CB8AC3E}">
        <p14:creationId xmlns:p14="http://schemas.microsoft.com/office/powerpoint/2010/main" val="19648663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381000"/>
            <a:ext cx="8915400" cy="1569660"/>
          </a:xfrm>
          <a:prstGeom prst="rect">
            <a:avLst/>
          </a:prstGeom>
        </p:spPr>
        <p:txBody>
          <a:bodyPr wrap="square">
            <a:spAutoFit/>
          </a:bodyPr>
          <a:lstStyle/>
          <a:p>
            <a:r>
              <a:rPr lang="en-US" sz="1600" b="1" dirty="0" smtClean="0">
                <a:solidFill>
                  <a:srgbClr val="000000"/>
                </a:solidFill>
              </a:rPr>
              <a:t>U.S</a:t>
            </a:r>
            <a:r>
              <a:rPr lang="en-US" sz="1600" b="1" dirty="0">
                <a:solidFill>
                  <a:srgbClr val="000000"/>
                </a:solidFill>
              </a:rPr>
              <a:t>. Surplus with China is Growing Rapidly </a:t>
            </a:r>
            <a:r>
              <a:rPr lang="en-US" sz="1600" dirty="0">
                <a:solidFill>
                  <a:srgbClr val="000000"/>
                </a:solidFill>
              </a:rPr>
              <a:t>Figure 4: Trade Balance in Private Services Billions of dollars 1992 1995 1998 2001 2004 2007 2010 -40 -200 20 40 60 80 100 -40 -20 020 40 60 80 100 Royalties and license fees Travel and fares Freight and port use Other private services Source: Bureau of Economic Analysis. Figure 5: Largest U.S. Surpluses and Deficits by Country in 2010* Private services trade, billions of dollars Canada Japan Ireland (2009) Brazil United Kingdom China Mexico India Bermuda (2009) -30 -20 -10 0 10 20 30 Source: Bureau of Economic Analysis. * 2009 data is used if 2010 is not available. </a:t>
            </a:r>
            <a:endParaRPr lang="en-US" dirty="0">
              <a:solidFill>
                <a:prstClr val="black"/>
              </a:solidFill>
            </a:endParaRPr>
          </a:p>
        </p:txBody>
      </p:sp>
      <p:pic>
        <p:nvPicPr>
          <p:cNvPr id="4" name="Picture 3"/>
          <p:cNvPicPr>
            <a:picLocks noChangeAspect="1"/>
          </p:cNvPicPr>
          <p:nvPr/>
        </p:nvPicPr>
        <p:blipFill>
          <a:blip r:embed="rId2"/>
          <a:stretch>
            <a:fillRect/>
          </a:stretch>
        </p:blipFill>
        <p:spPr>
          <a:xfrm>
            <a:off x="1600200" y="1954816"/>
            <a:ext cx="5924550" cy="4405154"/>
          </a:xfrm>
          <a:prstGeom prst="rect">
            <a:avLst/>
          </a:prstGeom>
        </p:spPr>
      </p:pic>
      <p:pic>
        <p:nvPicPr>
          <p:cNvPr id="5" name="Picture 4" descr="ServTrans-Logo-RGB-lo.gif"/>
          <p:cNvPicPr>
            <a:picLocks noChangeAspect="1"/>
          </p:cNvPicPr>
          <p:nvPr/>
        </p:nvPicPr>
        <p:blipFill>
          <a:blip r:embed="rId3" cstate="print"/>
          <a:stretch>
            <a:fillRect/>
          </a:stretch>
        </p:blipFill>
        <p:spPr>
          <a:xfrm>
            <a:off x="609600" y="6324600"/>
            <a:ext cx="1781175" cy="381000"/>
          </a:xfrm>
          <a:prstGeom prst="rect">
            <a:avLst/>
          </a:prstGeom>
        </p:spPr>
      </p:pic>
      <p:sp>
        <p:nvSpPr>
          <p:cNvPr id="2" name="Slide Number Placeholder 1"/>
          <p:cNvSpPr>
            <a:spLocks noGrp="1"/>
          </p:cNvSpPr>
          <p:nvPr>
            <p:ph type="sldNum" sz="quarter" idx="12"/>
          </p:nvPr>
        </p:nvSpPr>
        <p:spPr/>
        <p:txBody>
          <a:bodyPr/>
          <a:lstStyle/>
          <a:p>
            <a:fld id="{06D63CD9-170F-4D42-A26A-924F1477138F}" type="slidenum">
              <a:rPr lang="en-US" smtClean="0">
                <a:solidFill>
                  <a:prstClr val="black">
                    <a:tint val="75000"/>
                  </a:prstClr>
                </a:solidFill>
              </a:rPr>
              <a:pPr/>
              <a:t>23</a:t>
            </a:fld>
            <a:endParaRPr lang="en-US">
              <a:solidFill>
                <a:prstClr val="black">
                  <a:tint val="75000"/>
                </a:prstClr>
              </a:solidFill>
            </a:endParaRPr>
          </a:p>
        </p:txBody>
      </p:sp>
    </p:spTree>
    <p:extLst>
      <p:ext uri="{BB962C8B-B14F-4D97-AF65-F5344CB8AC3E}">
        <p14:creationId xmlns:p14="http://schemas.microsoft.com/office/powerpoint/2010/main" val="7840510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447" y="609600"/>
            <a:ext cx="9144000" cy="5372100"/>
          </a:xfrm>
          <a:prstGeom prst="rect">
            <a:avLst/>
          </a:prstGeom>
        </p:spPr>
      </p:pic>
      <p:pic>
        <p:nvPicPr>
          <p:cNvPr id="3" name="Picture 2" descr="ServTrans-Logo-RGB-lo.gif"/>
          <p:cNvPicPr>
            <a:picLocks noChangeAspect="1"/>
          </p:cNvPicPr>
          <p:nvPr/>
        </p:nvPicPr>
        <p:blipFill>
          <a:blip r:embed="rId3" cstate="print"/>
          <a:stretch>
            <a:fillRect/>
          </a:stretch>
        </p:blipFill>
        <p:spPr>
          <a:xfrm>
            <a:off x="609600" y="6324600"/>
            <a:ext cx="1781175" cy="381000"/>
          </a:xfrm>
          <a:prstGeom prst="rect">
            <a:avLst/>
          </a:prstGeom>
        </p:spPr>
      </p:pic>
      <p:sp>
        <p:nvSpPr>
          <p:cNvPr id="5" name="Slide Number Placeholder 4"/>
          <p:cNvSpPr>
            <a:spLocks noGrp="1"/>
          </p:cNvSpPr>
          <p:nvPr>
            <p:ph type="sldNum" sz="quarter" idx="12"/>
          </p:nvPr>
        </p:nvSpPr>
        <p:spPr/>
        <p:txBody>
          <a:bodyPr/>
          <a:lstStyle/>
          <a:p>
            <a:fld id="{06D63CD9-170F-4D42-A26A-924F1477138F}" type="slidenum">
              <a:rPr lang="en-US" smtClean="0">
                <a:solidFill>
                  <a:prstClr val="black">
                    <a:tint val="75000"/>
                  </a:prstClr>
                </a:solidFill>
              </a:rPr>
              <a:pPr/>
              <a:t>24</a:t>
            </a:fld>
            <a:endParaRPr lang="en-US">
              <a:solidFill>
                <a:prstClr val="black">
                  <a:tint val="75000"/>
                </a:prstClr>
              </a:solidFill>
            </a:endParaRPr>
          </a:p>
        </p:txBody>
      </p:sp>
    </p:spTree>
    <p:extLst>
      <p:ext uri="{BB962C8B-B14F-4D97-AF65-F5344CB8AC3E}">
        <p14:creationId xmlns:p14="http://schemas.microsoft.com/office/powerpoint/2010/main" val="23131202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152401" y="762005"/>
          <a:ext cx="8839201" cy="5409691"/>
        </p:xfrm>
        <a:graphic>
          <a:graphicData uri="http://schemas.openxmlformats.org/drawingml/2006/table">
            <a:tbl>
              <a:tblPr>
                <a:tableStyleId>{793D81CF-94F2-401A-BA57-92F5A7B2D0C5}</a:tableStyleId>
              </a:tblPr>
              <a:tblGrid>
                <a:gridCol w="2921430"/>
                <a:gridCol w="1079440"/>
                <a:gridCol w="937703"/>
                <a:gridCol w="937703"/>
                <a:gridCol w="1210323"/>
                <a:gridCol w="990600"/>
                <a:gridCol w="762002"/>
              </a:tblGrid>
              <a:tr h="215745">
                <a:tc>
                  <a:txBody>
                    <a:bodyPr/>
                    <a:lstStyle/>
                    <a:p>
                      <a:pPr algn="l" fontAlgn="b"/>
                      <a:r>
                        <a:rPr lang="en-US" sz="1200" u="none" strike="noStrike" dirty="0">
                          <a:effectLst/>
                        </a:rPr>
                        <a:t>Country Name</a:t>
                      </a:r>
                      <a:endParaRPr lang="en-US" sz="1200" b="1" i="0" u="none" strike="noStrike" dirty="0">
                        <a:solidFill>
                          <a:srgbClr val="C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2008</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2009</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2010</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2011</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2012</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2013</a:t>
                      </a:r>
                      <a:endParaRPr lang="en-US" sz="1100" b="1" i="0" u="none" strike="noStrike" dirty="0">
                        <a:solidFill>
                          <a:srgbClr val="000000"/>
                        </a:solidFill>
                        <a:effectLst/>
                        <a:latin typeface="Calibri" panose="020F0502020204030204" pitchFamily="34" charset="0"/>
                      </a:endParaRPr>
                    </a:p>
                  </a:txBody>
                  <a:tcPr marL="9525" marR="9525" marT="9525" marB="0" anchor="b"/>
                </a:tc>
              </a:tr>
              <a:tr h="215745">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9525" marR="9525" marT="9525" marB="0" anchor="b"/>
                </a:tc>
              </a:tr>
              <a:tr h="215745">
                <a:tc>
                  <a:txBody>
                    <a:bodyPr/>
                    <a:lstStyle/>
                    <a:p>
                      <a:pPr algn="l" fontAlgn="b"/>
                      <a:r>
                        <a:rPr lang="en-US" sz="1100" u="none" strike="noStrike" dirty="0">
                          <a:effectLst/>
                        </a:rPr>
                        <a:t>United Kingdom</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77.2</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78.5</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78.7</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78.4</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78.9</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79.2</a:t>
                      </a:r>
                      <a:endParaRPr lang="en-US" sz="1100" b="1" i="0" u="none" strike="noStrike" dirty="0">
                        <a:solidFill>
                          <a:srgbClr val="000000"/>
                        </a:solidFill>
                        <a:effectLst/>
                        <a:latin typeface="Calibri" panose="020F0502020204030204" pitchFamily="34" charset="0"/>
                      </a:endParaRPr>
                    </a:p>
                  </a:txBody>
                  <a:tcPr marL="9525" marR="9525" marT="9525" marB="0" anchor="b"/>
                </a:tc>
              </a:tr>
              <a:tr h="215745">
                <a:tc>
                  <a:txBody>
                    <a:bodyPr/>
                    <a:lstStyle/>
                    <a:p>
                      <a:pPr algn="l" fontAlgn="b"/>
                      <a:r>
                        <a:rPr lang="en-US" sz="1100" u="none" strike="noStrike" dirty="0">
                          <a:effectLst/>
                        </a:rPr>
                        <a:t>France</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77.6</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78.5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78.6</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78.3</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78.2</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78.5</a:t>
                      </a:r>
                      <a:endParaRPr lang="en-US" sz="1100" b="0" i="0" u="none" strike="noStrike" dirty="0">
                        <a:solidFill>
                          <a:srgbClr val="000000"/>
                        </a:solidFill>
                        <a:effectLst/>
                        <a:latin typeface="Calibri" panose="020F0502020204030204" pitchFamily="34" charset="0"/>
                      </a:endParaRPr>
                    </a:p>
                  </a:txBody>
                  <a:tcPr marL="9525" marR="9525" marT="9525" marB="0" anchor="b"/>
                </a:tc>
              </a:tr>
              <a:tr h="215745">
                <a:tc>
                  <a:txBody>
                    <a:bodyPr/>
                    <a:lstStyle/>
                    <a:p>
                      <a:pPr algn="l" fontAlgn="b"/>
                      <a:r>
                        <a:rPr lang="en-US" sz="1100" u="none" strike="noStrike" dirty="0">
                          <a:effectLst/>
                        </a:rPr>
                        <a:t>North America</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76.5</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78.3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77.9</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77.8</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77.7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9525" marR="9525" marT="9525" marB="0" anchor="b"/>
                </a:tc>
              </a:tr>
              <a:tr h="215745">
                <a:tc>
                  <a:txBody>
                    <a:bodyPr/>
                    <a:lstStyle/>
                    <a:p>
                      <a:pPr algn="l" fontAlgn="b"/>
                      <a:r>
                        <a:rPr lang="en-US" sz="1200" b="1" u="none" strike="noStrike" dirty="0">
                          <a:solidFill>
                            <a:srgbClr val="C00000"/>
                          </a:solidFill>
                          <a:effectLst/>
                        </a:rPr>
                        <a:t>United States</a:t>
                      </a:r>
                      <a:endParaRPr lang="en-US" sz="1200" b="1" i="0" u="none" strike="noStrike" dirty="0">
                        <a:solidFill>
                          <a:srgbClr val="C00000"/>
                        </a:solidFill>
                        <a:effectLst/>
                        <a:latin typeface="Calibri" panose="020F0502020204030204" pitchFamily="34" charset="0"/>
                      </a:endParaRPr>
                    </a:p>
                  </a:txBody>
                  <a:tcPr marL="9525" marR="9525" marT="9525" marB="0" anchor="b"/>
                </a:tc>
                <a:tc>
                  <a:txBody>
                    <a:bodyPr/>
                    <a:lstStyle/>
                    <a:p>
                      <a:pPr algn="ctr" fontAlgn="b"/>
                      <a:r>
                        <a:rPr lang="en-US" sz="1200" b="1" u="none" strike="noStrike" dirty="0">
                          <a:solidFill>
                            <a:schemeClr val="tx1"/>
                          </a:solidFill>
                          <a:effectLst/>
                        </a:rPr>
                        <a:t>77.2</a:t>
                      </a:r>
                      <a:endParaRPr lang="en-US" sz="1200" b="1"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US" sz="1200" b="1" u="none" strike="noStrike" dirty="0">
                          <a:solidFill>
                            <a:schemeClr val="tx1"/>
                          </a:solidFill>
                          <a:effectLst/>
                        </a:rPr>
                        <a:t>78.8</a:t>
                      </a:r>
                      <a:endParaRPr lang="en-US" sz="1200" b="1"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US" sz="1200" b="1" u="none" strike="noStrike" dirty="0">
                          <a:solidFill>
                            <a:schemeClr val="tx1"/>
                          </a:solidFill>
                          <a:effectLst/>
                        </a:rPr>
                        <a:t>78.4</a:t>
                      </a:r>
                      <a:endParaRPr lang="en-US" sz="1200" b="1"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US" sz="1200" b="1" u="none" strike="noStrike" dirty="0">
                          <a:solidFill>
                            <a:schemeClr val="tx1"/>
                          </a:solidFill>
                          <a:effectLst/>
                        </a:rPr>
                        <a:t>77.8</a:t>
                      </a:r>
                      <a:endParaRPr lang="en-US" sz="1200" b="1"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US" sz="1200" b="1" u="none" strike="noStrike" dirty="0">
                          <a:solidFill>
                            <a:schemeClr val="tx1"/>
                          </a:solidFill>
                          <a:effectLst/>
                        </a:rPr>
                        <a:t>77.7</a:t>
                      </a:r>
                      <a:endParaRPr lang="en-US" sz="1200" b="1"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endParaRPr lang="en-US" sz="1200" b="1" i="0" u="none" strike="noStrike" dirty="0">
                        <a:solidFill>
                          <a:schemeClr val="tx1"/>
                        </a:solidFill>
                        <a:effectLst/>
                        <a:latin typeface="Calibri" panose="020F0502020204030204" pitchFamily="34" charset="0"/>
                      </a:endParaRPr>
                    </a:p>
                  </a:txBody>
                  <a:tcPr marL="9525" marR="9525" marT="9525" marB="0" anchor="b"/>
                </a:tc>
              </a:tr>
              <a:tr h="215745">
                <a:tc>
                  <a:txBody>
                    <a:bodyPr/>
                    <a:lstStyle/>
                    <a:p>
                      <a:pPr algn="l" fontAlgn="b"/>
                      <a:r>
                        <a:rPr lang="en-US" sz="1100" u="none" strike="noStrike">
                          <a:effectLst/>
                        </a:rPr>
                        <a:t>Italy</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71.8</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73.8</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73.7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73.7</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74.2</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74.4</a:t>
                      </a:r>
                      <a:endParaRPr lang="en-US" sz="1100" b="0" i="0" u="none" strike="noStrike" dirty="0">
                        <a:solidFill>
                          <a:srgbClr val="000000"/>
                        </a:solidFill>
                        <a:effectLst/>
                        <a:latin typeface="Calibri" panose="020F0502020204030204" pitchFamily="34" charset="0"/>
                      </a:endParaRPr>
                    </a:p>
                  </a:txBody>
                  <a:tcPr marL="9525" marR="9525" marT="9525" marB="0" anchor="b"/>
                </a:tc>
              </a:tr>
              <a:tr h="215745">
                <a:tc>
                  <a:txBody>
                    <a:bodyPr/>
                    <a:lstStyle/>
                    <a:p>
                      <a:pPr algn="l" fontAlgn="b"/>
                      <a:r>
                        <a:rPr lang="en-US" sz="1100" u="none" strike="noStrike" dirty="0">
                          <a:effectLst/>
                        </a:rPr>
                        <a:t>OECD members</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73.0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74.7</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74.1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74.0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74.2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9525" marR="9525" marT="9525" marB="0" anchor="b"/>
                </a:tc>
              </a:tr>
              <a:tr h="215745">
                <a:tc>
                  <a:txBody>
                    <a:bodyPr/>
                    <a:lstStyle/>
                    <a:p>
                      <a:pPr algn="l" fontAlgn="b"/>
                      <a:r>
                        <a:rPr lang="en-US" sz="1200" b="1" u="none" strike="noStrike" dirty="0">
                          <a:solidFill>
                            <a:srgbClr val="C00000"/>
                          </a:solidFill>
                          <a:effectLst/>
                        </a:rPr>
                        <a:t>European Union</a:t>
                      </a:r>
                      <a:endParaRPr lang="en-US" sz="1200" b="1" i="0" u="none" strike="noStrike" dirty="0">
                        <a:solidFill>
                          <a:srgbClr val="C00000"/>
                        </a:solidFill>
                        <a:effectLst/>
                        <a:latin typeface="Calibri" panose="020F0502020204030204" pitchFamily="34" charset="0"/>
                      </a:endParaRPr>
                    </a:p>
                  </a:txBody>
                  <a:tcPr marL="9525" marR="9525" marT="9525" marB="0" anchor="b"/>
                </a:tc>
                <a:tc>
                  <a:txBody>
                    <a:bodyPr/>
                    <a:lstStyle/>
                    <a:p>
                      <a:pPr algn="ctr" fontAlgn="b"/>
                      <a:r>
                        <a:rPr lang="en-US" sz="1200" b="1" u="none" strike="noStrike">
                          <a:effectLst/>
                        </a:rPr>
                        <a:t>72.4</a:t>
                      </a:r>
                      <a:endParaRPr lang="en-US" sz="12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b="1" u="none" strike="noStrike">
                          <a:effectLst/>
                        </a:rPr>
                        <a:t>74.1</a:t>
                      </a:r>
                      <a:endParaRPr lang="en-US" sz="12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b="1" u="none" strike="noStrike">
                          <a:effectLst/>
                        </a:rPr>
                        <a:t>73.7</a:t>
                      </a:r>
                      <a:endParaRPr lang="en-US" sz="12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b="1" u="none" strike="noStrike">
                          <a:effectLst/>
                        </a:rPr>
                        <a:t>73.6</a:t>
                      </a:r>
                      <a:endParaRPr lang="en-US" sz="12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b="1" u="none" strike="noStrike">
                          <a:effectLst/>
                        </a:rPr>
                        <a:t>73.9</a:t>
                      </a:r>
                      <a:endParaRPr lang="en-US" sz="12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b="1" u="none" strike="noStrike" dirty="0">
                          <a:effectLst/>
                        </a:rPr>
                        <a:t>74.1</a:t>
                      </a:r>
                      <a:endParaRPr lang="en-US" sz="1200" b="1" i="0" u="none" strike="noStrike" dirty="0">
                        <a:solidFill>
                          <a:srgbClr val="000000"/>
                        </a:solidFill>
                        <a:effectLst/>
                        <a:latin typeface="Calibri" panose="020F0502020204030204" pitchFamily="34" charset="0"/>
                      </a:endParaRPr>
                    </a:p>
                  </a:txBody>
                  <a:tcPr marL="9525" marR="9525" marT="9525" marB="0" anchor="b"/>
                </a:tc>
              </a:tr>
              <a:tr h="215745">
                <a:tc>
                  <a:txBody>
                    <a:bodyPr/>
                    <a:lstStyle/>
                    <a:p>
                      <a:pPr algn="l" fontAlgn="b"/>
                      <a:r>
                        <a:rPr lang="en-US" sz="1100" u="none" strike="noStrike" dirty="0">
                          <a:effectLst/>
                        </a:rPr>
                        <a:t>Euro area</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72.1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73.8</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73.4</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73.3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73.5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73.7</a:t>
                      </a:r>
                      <a:endParaRPr lang="en-US" sz="1100" b="0" i="0" u="none" strike="noStrike" dirty="0">
                        <a:solidFill>
                          <a:srgbClr val="000000"/>
                        </a:solidFill>
                        <a:effectLst/>
                        <a:latin typeface="Calibri" panose="020F0502020204030204" pitchFamily="34" charset="0"/>
                      </a:endParaRPr>
                    </a:p>
                  </a:txBody>
                  <a:tcPr marL="9525" marR="9525" marT="9525" marB="0" anchor="b"/>
                </a:tc>
              </a:tr>
              <a:tr h="215745">
                <a:tc>
                  <a:txBody>
                    <a:bodyPr/>
                    <a:lstStyle/>
                    <a:p>
                      <a:pPr algn="l" fontAlgn="b"/>
                      <a:r>
                        <a:rPr lang="en-US" sz="1100" u="none" strike="noStrike">
                          <a:effectLst/>
                        </a:rPr>
                        <a:t>Singapore</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72.6</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72.1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72.3</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73.6</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73.3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74.9</a:t>
                      </a:r>
                      <a:endParaRPr lang="en-US" sz="1100" b="0" i="0" u="none" strike="noStrike" dirty="0">
                        <a:solidFill>
                          <a:srgbClr val="000000"/>
                        </a:solidFill>
                        <a:effectLst/>
                        <a:latin typeface="Calibri" panose="020F0502020204030204" pitchFamily="34" charset="0"/>
                      </a:endParaRPr>
                    </a:p>
                  </a:txBody>
                  <a:tcPr marL="9525" marR="9525" marT="9525" marB="0" anchor="b"/>
                </a:tc>
              </a:tr>
              <a:tr h="293800">
                <a:tc>
                  <a:txBody>
                    <a:bodyPr/>
                    <a:lstStyle/>
                    <a:p>
                      <a:pPr algn="l" fontAlgn="b"/>
                      <a:r>
                        <a:rPr lang="en-US" sz="1200" u="none" strike="noStrike" dirty="0">
                          <a:effectLst/>
                        </a:rPr>
                        <a:t>Japan</a:t>
                      </a:r>
                      <a:endParaRPr lang="en-US" sz="12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a:effectLst/>
                        </a:rPr>
                        <a:t>71.3</a:t>
                      </a:r>
                      <a:endParaRPr lang="en-US" sz="12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a:effectLst/>
                        </a:rPr>
                        <a:t>72.8</a:t>
                      </a:r>
                      <a:endParaRPr lang="en-US" sz="12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dirty="0">
                          <a:effectLst/>
                        </a:rPr>
                        <a:t>71.3</a:t>
                      </a:r>
                      <a:endParaRPr lang="en-US" sz="12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a:effectLst/>
                        </a:rPr>
                        <a:t>72.7</a:t>
                      </a:r>
                      <a:endParaRPr lang="en-US" sz="12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a:effectLst/>
                        </a:rPr>
                        <a:t>73.2</a:t>
                      </a:r>
                      <a:endParaRPr lang="en-US" sz="12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200" b="1" i="0" u="none" strike="noStrike" dirty="0">
                        <a:solidFill>
                          <a:srgbClr val="000000"/>
                        </a:solidFill>
                        <a:effectLst/>
                        <a:latin typeface="Calibri" panose="020F0502020204030204" pitchFamily="34" charset="0"/>
                      </a:endParaRPr>
                    </a:p>
                  </a:txBody>
                  <a:tcPr marL="9525" marR="9525" marT="9525" marB="0" anchor="b"/>
                </a:tc>
              </a:tr>
              <a:tr h="228600">
                <a:tc>
                  <a:txBody>
                    <a:bodyPr/>
                    <a:lstStyle/>
                    <a:p>
                      <a:pPr algn="l" fontAlgn="b"/>
                      <a:r>
                        <a:rPr lang="en-US" sz="1100" u="none" strike="noStrike" dirty="0">
                          <a:effectLst/>
                        </a:rPr>
                        <a:t>Europe &amp; Central Asia (all income levels)</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71.0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72.8</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72.3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72.0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72.4</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72.7</a:t>
                      </a:r>
                      <a:endParaRPr lang="en-US" sz="1100" b="0" i="0" u="none" strike="noStrike" dirty="0">
                        <a:solidFill>
                          <a:srgbClr val="000000"/>
                        </a:solidFill>
                        <a:effectLst/>
                        <a:latin typeface="Calibri" panose="020F0502020204030204" pitchFamily="34" charset="0"/>
                      </a:endParaRPr>
                    </a:p>
                  </a:txBody>
                  <a:tcPr marL="9525" marR="9525" marT="9525" marB="0" anchor="b"/>
                </a:tc>
              </a:tr>
              <a:tr h="215745">
                <a:tc>
                  <a:txBody>
                    <a:bodyPr/>
                    <a:lstStyle/>
                    <a:p>
                      <a:pPr algn="l" fontAlgn="b"/>
                      <a:r>
                        <a:rPr lang="en-US" sz="1400" b="1" u="none" strike="noStrike" dirty="0">
                          <a:solidFill>
                            <a:srgbClr val="C00000"/>
                          </a:solidFill>
                          <a:effectLst/>
                        </a:rPr>
                        <a:t>World</a:t>
                      </a:r>
                      <a:endParaRPr lang="en-US" sz="1400" b="1" i="0" u="none" strike="noStrike" dirty="0">
                        <a:solidFill>
                          <a:srgbClr val="C00000"/>
                        </a:solidFill>
                        <a:effectLst/>
                        <a:latin typeface="Calibri" panose="020F0502020204030204" pitchFamily="34" charset="0"/>
                      </a:endParaRPr>
                    </a:p>
                  </a:txBody>
                  <a:tcPr marL="9525" marR="9525" marT="9525" marB="0" anchor="b"/>
                </a:tc>
                <a:tc>
                  <a:txBody>
                    <a:bodyPr/>
                    <a:lstStyle/>
                    <a:p>
                      <a:pPr algn="ctr" fontAlgn="b"/>
                      <a:r>
                        <a:rPr lang="en-US" sz="1400" b="1" u="none" strike="noStrike" dirty="0">
                          <a:solidFill>
                            <a:srgbClr val="C00000"/>
                          </a:solidFill>
                          <a:effectLst/>
                        </a:rPr>
                        <a:t>68.9</a:t>
                      </a:r>
                      <a:endParaRPr lang="en-US" sz="1400" b="1" i="0" u="none" strike="noStrike" dirty="0">
                        <a:solidFill>
                          <a:srgbClr val="C00000"/>
                        </a:solidFill>
                        <a:effectLst/>
                        <a:latin typeface="Calibri" panose="020F0502020204030204" pitchFamily="34" charset="0"/>
                      </a:endParaRPr>
                    </a:p>
                  </a:txBody>
                  <a:tcPr marL="9525" marR="9525" marT="9525" marB="0" anchor="b"/>
                </a:tc>
                <a:tc>
                  <a:txBody>
                    <a:bodyPr/>
                    <a:lstStyle/>
                    <a:p>
                      <a:pPr algn="ctr" fontAlgn="b"/>
                      <a:r>
                        <a:rPr lang="en-US" sz="1400" b="1" u="none" strike="noStrike" dirty="0">
                          <a:solidFill>
                            <a:srgbClr val="C00000"/>
                          </a:solidFill>
                          <a:effectLst/>
                        </a:rPr>
                        <a:t>70.6</a:t>
                      </a:r>
                      <a:endParaRPr lang="en-US" sz="1400" b="1" i="0" u="none" strike="noStrike" dirty="0">
                        <a:solidFill>
                          <a:srgbClr val="C00000"/>
                        </a:solidFill>
                        <a:effectLst/>
                        <a:latin typeface="Calibri" panose="020F0502020204030204" pitchFamily="34" charset="0"/>
                      </a:endParaRPr>
                    </a:p>
                  </a:txBody>
                  <a:tcPr marL="9525" marR="9525" marT="9525" marB="0" anchor="b"/>
                </a:tc>
                <a:tc>
                  <a:txBody>
                    <a:bodyPr/>
                    <a:lstStyle/>
                    <a:p>
                      <a:pPr algn="ctr" fontAlgn="b"/>
                      <a:r>
                        <a:rPr lang="en-US" sz="1400" b="1" u="none" strike="noStrike" dirty="0">
                          <a:solidFill>
                            <a:srgbClr val="C00000"/>
                          </a:solidFill>
                          <a:effectLst/>
                        </a:rPr>
                        <a:t>70.0</a:t>
                      </a:r>
                      <a:endParaRPr lang="en-US" sz="1400" b="1" i="0" u="none" strike="noStrike" dirty="0">
                        <a:solidFill>
                          <a:srgbClr val="C00000"/>
                        </a:solidFill>
                        <a:effectLst/>
                        <a:latin typeface="Calibri" panose="020F0502020204030204" pitchFamily="34" charset="0"/>
                      </a:endParaRPr>
                    </a:p>
                  </a:txBody>
                  <a:tcPr marL="9525" marR="9525" marT="9525" marB="0" anchor="b"/>
                </a:tc>
                <a:tc>
                  <a:txBody>
                    <a:bodyPr/>
                    <a:lstStyle/>
                    <a:p>
                      <a:pPr algn="ctr" fontAlgn="b"/>
                      <a:r>
                        <a:rPr lang="en-US" sz="1400" b="1" u="none" strike="noStrike" dirty="0">
                          <a:solidFill>
                            <a:srgbClr val="C00000"/>
                          </a:solidFill>
                          <a:effectLst/>
                        </a:rPr>
                        <a:t>69.7</a:t>
                      </a:r>
                      <a:endParaRPr lang="en-US" sz="1400" b="1" i="0" u="none" strike="noStrike" dirty="0">
                        <a:solidFill>
                          <a:srgbClr val="C00000"/>
                        </a:solidFill>
                        <a:effectLst/>
                        <a:latin typeface="Calibri" panose="020F0502020204030204" pitchFamily="34" charset="0"/>
                      </a:endParaRPr>
                    </a:p>
                  </a:txBody>
                  <a:tcPr marL="9525" marR="9525" marT="9525" marB="0" anchor="b"/>
                </a:tc>
                <a:tc>
                  <a:txBody>
                    <a:bodyPr/>
                    <a:lstStyle/>
                    <a:p>
                      <a:pPr algn="ctr" fontAlgn="b"/>
                      <a:r>
                        <a:rPr lang="en-US" sz="1400" b="1" u="none" strike="noStrike" dirty="0">
                          <a:solidFill>
                            <a:srgbClr val="C00000"/>
                          </a:solidFill>
                          <a:effectLst/>
                        </a:rPr>
                        <a:t>70.1</a:t>
                      </a:r>
                      <a:endParaRPr lang="en-US" sz="1400" b="1" i="0" u="none" strike="noStrike" dirty="0">
                        <a:solidFill>
                          <a:srgbClr val="C00000"/>
                        </a:solidFill>
                        <a:effectLst/>
                        <a:latin typeface="Calibri" panose="020F0502020204030204" pitchFamily="34" charset="0"/>
                      </a:endParaRPr>
                    </a:p>
                  </a:txBody>
                  <a:tcPr marL="9525" marR="9525" marT="9525" marB="0" anchor="b"/>
                </a:tc>
                <a:tc>
                  <a:txBody>
                    <a:bodyPr/>
                    <a:lstStyle/>
                    <a:p>
                      <a:pPr algn="ctr" fontAlgn="b"/>
                      <a:endParaRPr lang="en-US" sz="1400" b="1" i="0" u="none" strike="noStrike" dirty="0">
                        <a:solidFill>
                          <a:srgbClr val="C00000"/>
                        </a:solidFill>
                        <a:effectLst/>
                        <a:latin typeface="Calibri" panose="020F0502020204030204" pitchFamily="34" charset="0"/>
                      </a:endParaRPr>
                    </a:p>
                  </a:txBody>
                  <a:tcPr marL="9525" marR="9525" marT="9525" marB="0" anchor="b"/>
                </a:tc>
              </a:tr>
              <a:tr h="215745">
                <a:tc>
                  <a:txBody>
                    <a:bodyPr/>
                    <a:lstStyle/>
                    <a:p>
                      <a:pPr algn="l" fontAlgn="b"/>
                      <a:r>
                        <a:rPr lang="en-US" sz="1100" u="none" strike="noStrike">
                          <a:effectLst/>
                        </a:rPr>
                        <a:t>Australia</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69.7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68.6</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70.6</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69.1</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69.3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70.7</a:t>
                      </a:r>
                      <a:endParaRPr lang="en-US" sz="1100" b="0" i="0" u="none" strike="noStrike" dirty="0">
                        <a:solidFill>
                          <a:srgbClr val="000000"/>
                        </a:solidFill>
                        <a:effectLst/>
                        <a:latin typeface="Calibri" panose="020F0502020204030204" pitchFamily="34" charset="0"/>
                      </a:endParaRPr>
                    </a:p>
                  </a:txBody>
                  <a:tcPr marL="9525" marR="9525" marT="9525" marB="0" anchor="b"/>
                </a:tc>
              </a:tr>
              <a:tr h="215745">
                <a:tc>
                  <a:txBody>
                    <a:bodyPr/>
                    <a:lstStyle/>
                    <a:p>
                      <a:pPr algn="l" fontAlgn="b"/>
                      <a:r>
                        <a:rPr lang="en-US" sz="1100" u="none" strike="noStrike">
                          <a:effectLst/>
                        </a:rPr>
                        <a:t>Germany</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69.2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71.6</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69.3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68.7</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68.4</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68.4</a:t>
                      </a:r>
                      <a:endParaRPr lang="en-US" sz="1100" b="0" i="0" u="none" strike="noStrike" dirty="0">
                        <a:solidFill>
                          <a:srgbClr val="000000"/>
                        </a:solidFill>
                        <a:effectLst/>
                        <a:latin typeface="Calibri" panose="020F0502020204030204" pitchFamily="34" charset="0"/>
                      </a:endParaRPr>
                    </a:p>
                  </a:txBody>
                  <a:tcPr marL="9525" marR="9525" marT="9525" marB="0" anchor="b"/>
                </a:tc>
              </a:tr>
              <a:tr h="390498">
                <a:tc>
                  <a:txBody>
                    <a:bodyPr/>
                    <a:lstStyle/>
                    <a:p>
                      <a:pPr algn="l" fontAlgn="b"/>
                      <a:r>
                        <a:rPr lang="en-US" sz="1100" u="none" strike="noStrike">
                          <a:effectLst/>
                        </a:rPr>
                        <a:t>Latin America &amp; Caribbean (developing only)</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61.0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63.1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62.0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62.8</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63.3</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64.2</a:t>
                      </a:r>
                      <a:endParaRPr lang="en-US" sz="1100" b="0" i="0" u="none" strike="noStrike" dirty="0">
                        <a:solidFill>
                          <a:srgbClr val="000000"/>
                        </a:solidFill>
                        <a:effectLst/>
                        <a:latin typeface="Calibri" panose="020F0502020204030204" pitchFamily="34" charset="0"/>
                      </a:endParaRPr>
                    </a:p>
                  </a:txBody>
                  <a:tcPr marL="9525" marR="9525" marT="9525" marB="0" anchor="b"/>
                </a:tc>
              </a:tr>
              <a:tr h="215745">
                <a:tc>
                  <a:txBody>
                    <a:bodyPr/>
                    <a:lstStyle/>
                    <a:p>
                      <a:pPr algn="l" fontAlgn="b"/>
                      <a:r>
                        <a:rPr lang="en-US" sz="1100" u="none" strike="noStrike">
                          <a:effectLst/>
                        </a:rPr>
                        <a:t>Central Europe and the Baltics</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62.7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63.7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63.3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61.9</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62.4</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62.4</a:t>
                      </a:r>
                      <a:endParaRPr lang="en-US" sz="1100" b="0" i="0" u="none" strike="noStrike" dirty="0">
                        <a:solidFill>
                          <a:srgbClr val="000000"/>
                        </a:solidFill>
                        <a:effectLst/>
                        <a:latin typeface="Calibri" panose="020F0502020204030204" pitchFamily="34" charset="0"/>
                      </a:endParaRPr>
                    </a:p>
                  </a:txBody>
                  <a:tcPr marL="9525" marR="9525" marT="9525" marB="0" anchor="b"/>
                </a:tc>
              </a:tr>
              <a:tr h="390498">
                <a:tc>
                  <a:txBody>
                    <a:bodyPr/>
                    <a:lstStyle/>
                    <a:p>
                      <a:pPr algn="l" fontAlgn="b"/>
                      <a:r>
                        <a:rPr lang="en-US" sz="1100" u="none" strike="noStrike" dirty="0">
                          <a:effectLst/>
                        </a:rPr>
                        <a:t>Latin America &amp; Caribbean (all income levels)</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59.7</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61.6</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60.4</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61.1</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61.7</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62.5</a:t>
                      </a:r>
                      <a:endParaRPr lang="en-US" sz="1100" b="1" i="0" u="none" strike="noStrike" dirty="0">
                        <a:solidFill>
                          <a:srgbClr val="000000"/>
                        </a:solidFill>
                        <a:effectLst/>
                        <a:latin typeface="Calibri" panose="020F0502020204030204" pitchFamily="34" charset="0"/>
                      </a:endParaRPr>
                    </a:p>
                  </a:txBody>
                  <a:tcPr marL="9525" marR="9525" marT="9525" marB="0" anchor="b"/>
                </a:tc>
              </a:tr>
              <a:tr h="215745">
                <a:tc>
                  <a:txBody>
                    <a:bodyPr/>
                    <a:lstStyle/>
                    <a:p>
                      <a:pPr algn="l" fontAlgn="b"/>
                      <a:r>
                        <a:rPr lang="en-US" sz="1100" u="none" strike="noStrike">
                          <a:effectLst/>
                        </a:rPr>
                        <a:t>Korea, Rep.</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61.2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60.7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59.3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59.1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59.5</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59.1</a:t>
                      </a:r>
                      <a:endParaRPr lang="en-US" sz="1100" b="0" i="0" u="none" strike="noStrike" dirty="0">
                        <a:solidFill>
                          <a:srgbClr val="000000"/>
                        </a:solidFill>
                        <a:effectLst/>
                        <a:latin typeface="Calibri" panose="020F0502020204030204" pitchFamily="34" charset="0"/>
                      </a:endParaRPr>
                    </a:p>
                  </a:txBody>
                  <a:tcPr marL="9525" marR="9525" marT="9525" marB="0" anchor="b"/>
                </a:tc>
              </a:tr>
              <a:tr h="215745">
                <a:tc>
                  <a:txBody>
                    <a:bodyPr/>
                    <a:lstStyle/>
                    <a:p>
                      <a:pPr algn="l" fontAlgn="b"/>
                      <a:r>
                        <a:rPr lang="en-US" sz="1100" u="none" strike="noStrike">
                          <a:effectLst/>
                        </a:rPr>
                        <a:t>Sub-Saharan Africa (all income levels)</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50.0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52.2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55.8</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55.4</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55.9</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57.3</a:t>
                      </a:r>
                      <a:endParaRPr lang="en-US" sz="1100" b="0" i="0" u="none" strike="noStrike" dirty="0">
                        <a:solidFill>
                          <a:srgbClr val="000000"/>
                        </a:solidFill>
                        <a:effectLst/>
                        <a:latin typeface="Calibri" panose="020F0502020204030204" pitchFamily="34" charset="0"/>
                      </a:endParaRPr>
                    </a:p>
                  </a:txBody>
                  <a:tcPr marL="9525" marR="9525" marT="9525" marB="0" anchor="b"/>
                </a:tc>
              </a:tr>
              <a:tr h="215745">
                <a:tc>
                  <a:txBody>
                    <a:bodyPr/>
                    <a:lstStyle/>
                    <a:p>
                      <a:pPr algn="l" fontAlgn="b"/>
                      <a:r>
                        <a:rPr lang="en-US" sz="1200" b="1" u="none" strike="noStrike" dirty="0">
                          <a:solidFill>
                            <a:srgbClr val="C00000"/>
                          </a:solidFill>
                          <a:effectLst/>
                        </a:rPr>
                        <a:t>China</a:t>
                      </a:r>
                      <a:endParaRPr lang="en-US" sz="1200" b="1" i="0" u="none" strike="noStrike" dirty="0">
                        <a:solidFill>
                          <a:srgbClr val="C00000"/>
                        </a:solidFill>
                        <a:effectLst/>
                        <a:latin typeface="Calibri" panose="020F0502020204030204" pitchFamily="34" charset="0"/>
                      </a:endParaRPr>
                    </a:p>
                  </a:txBody>
                  <a:tcPr marL="9525" marR="9525" marT="9525" marB="0" anchor="b"/>
                </a:tc>
                <a:tc>
                  <a:txBody>
                    <a:bodyPr/>
                    <a:lstStyle/>
                    <a:p>
                      <a:pPr algn="ctr" fontAlgn="b"/>
                      <a:r>
                        <a:rPr lang="en-US" sz="1200" b="1" u="none" strike="noStrike" dirty="0">
                          <a:solidFill>
                            <a:schemeClr val="tx1"/>
                          </a:solidFill>
                          <a:effectLst/>
                        </a:rPr>
                        <a:t>41.8</a:t>
                      </a:r>
                      <a:endParaRPr lang="en-US" sz="1200" b="1"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US" sz="1200" b="1" u="none" strike="noStrike" dirty="0">
                          <a:solidFill>
                            <a:schemeClr val="tx1"/>
                          </a:solidFill>
                          <a:effectLst/>
                        </a:rPr>
                        <a:t>43.4</a:t>
                      </a:r>
                      <a:endParaRPr lang="en-US" sz="1200" b="1"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US" sz="1200" b="1" u="none" strike="noStrike" dirty="0">
                          <a:solidFill>
                            <a:schemeClr val="tx1"/>
                          </a:solidFill>
                          <a:effectLst/>
                        </a:rPr>
                        <a:t>43.2</a:t>
                      </a:r>
                      <a:endParaRPr lang="en-US" sz="1200" b="1"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US" sz="1200" b="1" u="none" strike="noStrike" dirty="0">
                          <a:solidFill>
                            <a:schemeClr val="tx1"/>
                          </a:solidFill>
                          <a:effectLst/>
                        </a:rPr>
                        <a:t>43.4</a:t>
                      </a:r>
                      <a:endParaRPr lang="en-US" sz="1200" b="1"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US" sz="1200" b="1" u="none" strike="noStrike" dirty="0">
                          <a:solidFill>
                            <a:schemeClr val="tx1"/>
                          </a:solidFill>
                          <a:effectLst/>
                        </a:rPr>
                        <a:t>44.6</a:t>
                      </a:r>
                      <a:endParaRPr lang="en-US" sz="1200" b="1"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US" sz="1200" b="1" u="none" strike="noStrike" dirty="0">
                          <a:solidFill>
                            <a:schemeClr val="tx1"/>
                          </a:solidFill>
                          <a:effectLst/>
                        </a:rPr>
                        <a:t>46.1</a:t>
                      </a:r>
                      <a:endParaRPr lang="en-US" sz="1200" b="1" i="0" u="none" strike="noStrike" dirty="0">
                        <a:solidFill>
                          <a:schemeClr val="tx1"/>
                        </a:solidFill>
                        <a:effectLst/>
                        <a:latin typeface="Calibri" panose="020F0502020204030204" pitchFamily="34" charset="0"/>
                      </a:endParaRPr>
                    </a:p>
                  </a:txBody>
                  <a:tcPr marL="9525" marR="9525" marT="9525" marB="0" anchor="b"/>
                </a:tc>
              </a:tr>
              <a:tr h="215745">
                <a:tc gridSpan="2">
                  <a:txBody>
                    <a:bodyPr/>
                    <a:lstStyle/>
                    <a:p>
                      <a:pPr algn="l" fontAlgn="b"/>
                      <a:r>
                        <a:rPr lang="en-US" sz="1100" u="none" strike="noStrike" dirty="0">
                          <a:effectLst/>
                        </a:rPr>
                        <a:t>Middle East &amp; North Africa (all income levels)</a:t>
                      </a:r>
                      <a:endParaRPr lang="en-US" sz="1100" b="0"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45.2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41.6</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42.3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42.9</a:t>
                      </a:r>
                      <a:endParaRPr lang="en-US" sz="1100" b="0" i="0" u="none" strike="noStrike" dirty="0">
                        <a:solidFill>
                          <a:srgbClr val="000000"/>
                        </a:solidFill>
                        <a:effectLst/>
                        <a:latin typeface="Calibri" panose="020F0502020204030204" pitchFamily="34" charset="0"/>
                      </a:endParaRPr>
                    </a:p>
                  </a:txBody>
                  <a:tcPr marL="9525" marR="9525" marT="9525" marB="0" anchor="b"/>
                </a:tc>
              </a:tr>
            </a:tbl>
          </a:graphicData>
        </a:graphic>
      </p:graphicFrame>
      <p:sp>
        <p:nvSpPr>
          <p:cNvPr id="3" name="TextBox 2"/>
          <p:cNvSpPr txBox="1"/>
          <p:nvPr/>
        </p:nvSpPr>
        <p:spPr>
          <a:xfrm>
            <a:off x="2895600" y="152400"/>
            <a:ext cx="3155864" cy="461665"/>
          </a:xfrm>
          <a:prstGeom prst="rect">
            <a:avLst/>
          </a:prstGeom>
          <a:noFill/>
        </p:spPr>
        <p:txBody>
          <a:bodyPr wrap="none" rtlCol="0">
            <a:spAutoFit/>
          </a:bodyPr>
          <a:lstStyle/>
          <a:p>
            <a:r>
              <a:rPr lang="en-US" sz="2400" b="1" dirty="0" smtClean="0">
                <a:solidFill>
                  <a:srgbClr val="C00000"/>
                </a:solidFill>
              </a:rPr>
              <a:t>% GDP from Service</a:t>
            </a:r>
            <a:endParaRPr lang="en-US" sz="2400" b="1" dirty="0">
              <a:solidFill>
                <a:srgbClr val="C00000"/>
              </a:solidFill>
            </a:endParaRPr>
          </a:p>
        </p:txBody>
      </p:sp>
      <p:sp>
        <p:nvSpPr>
          <p:cNvPr id="4" name="TextBox 3"/>
          <p:cNvSpPr txBox="1"/>
          <p:nvPr/>
        </p:nvSpPr>
        <p:spPr>
          <a:xfrm>
            <a:off x="1981200" y="6400800"/>
            <a:ext cx="5093061" cy="246221"/>
          </a:xfrm>
          <a:prstGeom prst="rect">
            <a:avLst/>
          </a:prstGeom>
          <a:noFill/>
        </p:spPr>
        <p:txBody>
          <a:bodyPr wrap="none" rtlCol="0">
            <a:spAutoFit/>
          </a:bodyPr>
          <a:lstStyle/>
          <a:p>
            <a:r>
              <a:rPr lang="en-US" sz="1000" b="1" dirty="0" smtClean="0">
                <a:solidFill>
                  <a:schemeClr val="bg1"/>
                </a:solidFill>
              </a:rPr>
              <a:t> Source  World Bank </a:t>
            </a:r>
            <a:r>
              <a:rPr lang="en-US" sz="1000" dirty="0" smtClean="0">
                <a:solidFill>
                  <a:schemeClr val="bg1"/>
                </a:solidFill>
              </a:rPr>
              <a:t>: http</a:t>
            </a:r>
            <a:r>
              <a:rPr lang="en-US" sz="1000" dirty="0">
                <a:solidFill>
                  <a:schemeClr val="bg1"/>
                </a:solidFill>
              </a:rPr>
              <a:t>://data.worldbank.org/indicator/NV.SRV.TETC.ZS/countries</a:t>
            </a:r>
          </a:p>
        </p:txBody>
      </p:sp>
    </p:spTree>
    <p:extLst>
      <p:ext uri="{BB962C8B-B14F-4D97-AF65-F5344CB8AC3E}">
        <p14:creationId xmlns:p14="http://schemas.microsoft.com/office/powerpoint/2010/main" val="4165566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685800"/>
            <a:ext cx="10363200" cy="5863144"/>
          </a:xfrm>
          <a:prstGeom prst="rect">
            <a:avLst/>
          </a:prstGeom>
        </p:spPr>
        <p:txBody>
          <a:bodyPr wrap="square">
            <a:spAutoFit/>
          </a:bodyPr>
          <a:lstStyle/>
          <a:p>
            <a:pPr>
              <a:spcAft>
                <a:spcPts val="1200"/>
              </a:spcAft>
            </a:pPr>
            <a:r>
              <a:rPr lang="en-US" dirty="0"/>
              <a:t>How </a:t>
            </a:r>
            <a:r>
              <a:rPr lang="en-US" dirty="0" smtClean="0"/>
              <a:t>do we measure the services economy ?</a:t>
            </a:r>
            <a:endParaRPr lang="en-US" dirty="0"/>
          </a:p>
          <a:p>
            <a:pPr>
              <a:spcAft>
                <a:spcPts val="1200"/>
              </a:spcAft>
            </a:pPr>
            <a:r>
              <a:rPr lang="en-US" dirty="0" smtClean="0"/>
              <a:t>Is </a:t>
            </a:r>
            <a:r>
              <a:rPr lang="en-US" dirty="0"/>
              <a:t>Service Revenue </a:t>
            </a:r>
            <a:r>
              <a:rPr lang="en-US" dirty="0" smtClean="0"/>
              <a:t>double counted?</a:t>
            </a:r>
          </a:p>
          <a:p>
            <a:pPr>
              <a:spcAft>
                <a:spcPts val="1200"/>
              </a:spcAft>
            </a:pPr>
            <a:r>
              <a:rPr lang="en-US" dirty="0" smtClean="0"/>
              <a:t>Are NAICS </a:t>
            </a:r>
            <a:r>
              <a:rPr lang="en-US" dirty="0"/>
              <a:t>/ SIC Codes and </a:t>
            </a:r>
            <a:r>
              <a:rPr lang="en-US" dirty="0" smtClean="0"/>
              <a:t>other classification systems are outdated?</a:t>
            </a:r>
            <a:endParaRPr lang="en-US" dirty="0"/>
          </a:p>
          <a:p>
            <a:pPr>
              <a:spcAft>
                <a:spcPts val="1200"/>
              </a:spcAft>
            </a:pPr>
            <a:r>
              <a:rPr lang="en-US" dirty="0" smtClean="0"/>
              <a:t>Why do Businesses have to reach financial doom before expanding Services? </a:t>
            </a:r>
          </a:p>
          <a:p>
            <a:pPr>
              <a:spcAft>
                <a:spcPts val="1200"/>
              </a:spcAft>
            </a:pPr>
            <a:r>
              <a:rPr lang="en-US" dirty="0" smtClean="0"/>
              <a:t>Do FASB Reporting </a:t>
            </a:r>
            <a:r>
              <a:rPr lang="en-US" dirty="0"/>
              <a:t>and Revenue Recognition rules </a:t>
            </a:r>
            <a:r>
              <a:rPr lang="en-US" dirty="0" smtClean="0"/>
              <a:t>inhibit </a:t>
            </a:r>
            <a:r>
              <a:rPr lang="en-US" dirty="0" err="1" smtClean="0"/>
              <a:t>servitization</a:t>
            </a:r>
            <a:r>
              <a:rPr lang="en-US" dirty="0" smtClean="0"/>
              <a:t>?</a:t>
            </a:r>
            <a:endParaRPr lang="en-US" dirty="0"/>
          </a:p>
          <a:p>
            <a:pPr>
              <a:spcAft>
                <a:spcPts val="1200"/>
              </a:spcAft>
            </a:pPr>
            <a:r>
              <a:rPr lang="en-US" dirty="0" smtClean="0"/>
              <a:t>What economic factors drive Services R&amp;D? (private or public )</a:t>
            </a:r>
            <a:endParaRPr lang="en-US" dirty="0"/>
          </a:p>
          <a:p>
            <a:pPr>
              <a:spcAft>
                <a:spcPts val="1200"/>
              </a:spcAft>
            </a:pPr>
            <a:r>
              <a:rPr lang="en-US" dirty="0" smtClean="0"/>
              <a:t>What </a:t>
            </a:r>
            <a:r>
              <a:rPr lang="en-US" dirty="0"/>
              <a:t> </a:t>
            </a:r>
            <a:r>
              <a:rPr lang="en-US" dirty="0" smtClean="0"/>
              <a:t>economic factors affect national and international policies regarding Service?</a:t>
            </a:r>
            <a:endParaRPr lang="en-US" dirty="0"/>
          </a:p>
          <a:p>
            <a:pPr>
              <a:spcAft>
                <a:spcPts val="1200"/>
              </a:spcAft>
            </a:pPr>
            <a:r>
              <a:rPr lang="en-US" dirty="0" smtClean="0"/>
              <a:t>How do labor laws affect the growth of services in world trade?</a:t>
            </a:r>
            <a:endParaRPr lang="en-US" dirty="0"/>
          </a:p>
          <a:p>
            <a:pPr>
              <a:spcAft>
                <a:spcPts val="1200"/>
              </a:spcAft>
            </a:pPr>
            <a:r>
              <a:rPr lang="en-US" dirty="0" smtClean="0"/>
              <a:t>How do economic measures drive education?</a:t>
            </a:r>
          </a:p>
          <a:p>
            <a:pPr>
              <a:spcAft>
                <a:spcPts val="1200"/>
              </a:spcAft>
            </a:pPr>
            <a:r>
              <a:rPr lang="en-US" dirty="0" smtClean="0"/>
              <a:t>Are </a:t>
            </a:r>
            <a:r>
              <a:rPr lang="en-US" dirty="0"/>
              <a:t>Consumption Economics and Service </a:t>
            </a:r>
            <a:r>
              <a:rPr lang="en-US" dirty="0" smtClean="0"/>
              <a:t>Economics </a:t>
            </a:r>
            <a:r>
              <a:rPr lang="en-US" dirty="0"/>
              <a:t>Related?</a:t>
            </a:r>
          </a:p>
          <a:p>
            <a:pPr>
              <a:spcAft>
                <a:spcPts val="1200"/>
              </a:spcAft>
            </a:pPr>
            <a:r>
              <a:rPr lang="en-US" dirty="0" smtClean="0"/>
              <a:t>Are </a:t>
            </a:r>
            <a:r>
              <a:rPr lang="en-US" dirty="0"/>
              <a:t>Services best measured as a 3</a:t>
            </a:r>
            <a:r>
              <a:rPr lang="en-US" baseline="30000" dirty="0"/>
              <a:t>rd</a:t>
            </a:r>
            <a:r>
              <a:rPr lang="en-US" dirty="0"/>
              <a:t> Generation of the Industrial Revolution</a:t>
            </a:r>
            <a:r>
              <a:rPr lang="en-US" dirty="0" smtClean="0"/>
              <a:t>?</a:t>
            </a:r>
          </a:p>
          <a:p>
            <a:pPr>
              <a:spcAft>
                <a:spcPts val="1200"/>
              </a:spcAft>
            </a:pPr>
            <a:r>
              <a:rPr lang="en-US" dirty="0" smtClean="0"/>
              <a:t>Can Customer Equity become a new measure to value companies?</a:t>
            </a:r>
          </a:p>
          <a:p>
            <a:pPr>
              <a:spcAft>
                <a:spcPts val="1200"/>
              </a:spcAft>
            </a:pPr>
            <a:r>
              <a:rPr lang="en-US" dirty="0" smtClean="0"/>
              <a:t>What is the value of Data or core knowledge workers?</a:t>
            </a:r>
            <a:endParaRPr lang="en-US" dirty="0"/>
          </a:p>
          <a:p>
            <a:pPr>
              <a:spcAft>
                <a:spcPts val="1200"/>
              </a:spcAft>
            </a:pPr>
            <a:endParaRPr lang="en-US" sz="1100" dirty="0"/>
          </a:p>
        </p:txBody>
      </p:sp>
      <p:sp>
        <p:nvSpPr>
          <p:cNvPr id="3" name="TextBox 2"/>
          <p:cNvSpPr txBox="1"/>
          <p:nvPr/>
        </p:nvSpPr>
        <p:spPr>
          <a:xfrm>
            <a:off x="2057400" y="133551"/>
            <a:ext cx="5025222" cy="523220"/>
          </a:xfrm>
          <a:prstGeom prst="rect">
            <a:avLst/>
          </a:prstGeom>
          <a:noFill/>
        </p:spPr>
        <p:txBody>
          <a:bodyPr wrap="none" rtlCol="0">
            <a:spAutoFit/>
          </a:bodyPr>
          <a:lstStyle/>
          <a:p>
            <a:r>
              <a:rPr lang="en-US" sz="2800" b="1" dirty="0" smtClean="0">
                <a:solidFill>
                  <a:srgbClr val="C00000"/>
                </a:solidFill>
              </a:rPr>
              <a:t>A Few Interesting Questions</a:t>
            </a:r>
            <a:endParaRPr lang="en-US" sz="2800" b="1" dirty="0">
              <a:solidFill>
                <a:srgbClr val="C00000"/>
              </a:solidFill>
            </a:endParaRPr>
          </a:p>
        </p:txBody>
      </p:sp>
    </p:spTree>
    <p:extLst>
      <p:ext uri="{BB962C8B-B14F-4D97-AF65-F5344CB8AC3E}">
        <p14:creationId xmlns:p14="http://schemas.microsoft.com/office/powerpoint/2010/main" val="27837133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219200"/>
            <a:ext cx="9229725" cy="4381500"/>
          </a:xfrm>
          <a:prstGeom prst="rect">
            <a:avLst/>
          </a:prstGeom>
        </p:spPr>
      </p:pic>
      <p:sp>
        <p:nvSpPr>
          <p:cNvPr id="3" name="TextBox 2"/>
          <p:cNvSpPr txBox="1"/>
          <p:nvPr/>
        </p:nvSpPr>
        <p:spPr>
          <a:xfrm>
            <a:off x="1905000" y="304800"/>
            <a:ext cx="6324600" cy="461665"/>
          </a:xfrm>
          <a:prstGeom prst="rect">
            <a:avLst/>
          </a:prstGeom>
          <a:noFill/>
        </p:spPr>
        <p:txBody>
          <a:bodyPr wrap="square" rtlCol="0">
            <a:spAutoFit/>
          </a:bodyPr>
          <a:lstStyle/>
          <a:p>
            <a:r>
              <a:rPr lang="en-US" sz="2400" b="1" dirty="0" smtClean="0">
                <a:solidFill>
                  <a:srgbClr val="C00000"/>
                </a:solidFill>
              </a:rPr>
              <a:t>Why  NAICS / SIC codes matter</a:t>
            </a:r>
            <a:endParaRPr lang="en-US" sz="2400" b="1" dirty="0">
              <a:solidFill>
                <a:srgbClr val="C00000"/>
              </a:solidFill>
            </a:endParaRPr>
          </a:p>
        </p:txBody>
      </p:sp>
      <p:sp>
        <p:nvSpPr>
          <p:cNvPr id="4" name="Rectangle 3"/>
          <p:cNvSpPr/>
          <p:nvPr/>
        </p:nvSpPr>
        <p:spPr>
          <a:xfrm>
            <a:off x="3733800" y="5621857"/>
            <a:ext cx="4147354" cy="369332"/>
          </a:xfrm>
          <a:prstGeom prst="rect">
            <a:avLst/>
          </a:prstGeom>
        </p:spPr>
        <p:txBody>
          <a:bodyPr wrap="none">
            <a:spAutoFit/>
          </a:bodyPr>
          <a:lstStyle/>
          <a:p>
            <a:pPr>
              <a:spcAft>
                <a:spcPts val="1200"/>
              </a:spcAft>
            </a:pPr>
            <a:r>
              <a:rPr lang="en-US" u="sng" dirty="0">
                <a:solidFill>
                  <a:prstClr val="black"/>
                </a:solidFill>
              </a:rPr>
              <a:t>http://</a:t>
            </a:r>
            <a:r>
              <a:rPr lang="en-US" u="sng" dirty="0">
                <a:solidFill>
                  <a:prstClr val="black"/>
                </a:solidFill>
                <a:hlinkClick r:id="rId3"/>
              </a:rPr>
              <a:t>www.census.gov/eos/www/naics</a:t>
            </a:r>
            <a:r>
              <a:rPr lang="en-US" u="sng" dirty="0">
                <a:solidFill>
                  <a:prstClr val="black"/>
                </a:solidFill>
              </a:rPr>
              <a:t>/</a:t>
            </a:r>
            <a:endParaRPr lang="en-US" dirty="0">
              <a:solidFill>
                <a:prstClr val="black"/>
              </a:solidFill>
            </a:endParaRPr>
          </a:p>
        </p:txBody>
      </p:sp>
      <p:sp>
        <p:nvSpPr>
          <p:cNvPr id="5" name="TextBox 4"/>
          <p:cNvSpPr txBox="1"/>
          <p:nvPr/>
        </p:nvSpPr>
        <p:spPr>
          <a:xfrm>
            <a:off x="2083535" y="5660626"/>
            <a:ext cx="1620957" cy="369332"/>
          </a:xfrm>
          <a:prstGeom prst="rect">
            <a:avLst/>
          </a:prstGeom>
          <a:noFill/>
        </p:spPr>
        <p:txBody>
          <a:bodyPr wrap="none" rtlCol="0">
            <a:spAutoFit/>
          </a:bodyPr>
          <a:lstStyle/>
          <a:p>
            <a:r>
              <a:rPr lang="en-US" dirty="0" smtClean="0"/>
              <a:t>For more info:</a:t>
            </a:r>
            <a:endParaRPr lang="en-US" dirty="0"/>
          </a:p>
        </p:txBody>
      </p:sp>
    </p:spTree>
    <p:extLst>
      <p:ext uri="{BB962C8B-B14F-4D97-AF65-F5344CB8AC3E}">
        <p14:creationId xmlns:p14="http://schemas.microsoft.com/office/powerpoint/2010/main" val="18293756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p:cNvPicPr>
            <a:picLocks noChangeAspect="1" noChangeArrowheads="1"/>
          </p:cNvPicPr>
          <p:nvPr/>
        </p:nvPicPr>
        <p:blipFill>
          <a:blip r:embed="rId2" cstate="print"/>
          <a:srcRect/>
          <a:stretch>
            <a:fillRect/>
          </a:stretch>
        </p:blipFill>
        <p:spPr bwMode="auto">
          <a:xfrm>
            <a:off x="0" y="838200"/>
            <a:ext cx="3581400" cy="5223013"/>
          </a:xfrm>
          <a:prstGeom prst="rect">
            <a:avLst/>
          </a:prstGeom>
          <a:noFill/>
          <a:ln w="9525">
            <a:noFill/>
            <a:miter lim="800000"/>
            <a:headEnd/>
            <a:tailEnd/>
          </a:ln>
          <a:effectLst/>
        </p:spPr>
      </p:pic>
      <p:sp>
        <p:nvSpPr>
          <p:cNvPr id="4" name="TextBox 3"/>
          <p:cNvSpPr txBox="1"/>
          <p:nvPr/>
        </p:nvSpPr>
        <p:spPr>
          <a:xfrm>
            <a:off x="3505200" y="2362200"/>
            <a:ext cx="1752600" cy="3477875"/>
          </a:xfrm>
          <a:prstGeom prst="rect">
            <a:avLst/>
          </a:prstGeom>
          <a:noFill/>
        </p:spPr>
        <p:txBody>
          <a:bodyPr wrap="square" rtlCol="0">
            <a:spAutoFit/>
          </a:bodyPr>
          <a:lstStyle/>
          <a:p>
            <a:pPr algn="ctr"/>
            <a:r>
              <a:rPr lang="en-US" sz="1100" b="1" dirty="0" smtClean="0"/>
              <a:t>Service-providing </a:t>
            </a:r>
            <a:r>
              <a:rPr lang="en-US" sz="1100" dirty="0" smtClean="0"/>
              <a:t>industries are projected</a:t>
            </a:r>
          </a:p>
          <a:p>
            <a:pPr algn="ctr"/>
            <a:r>
              <a:rPr lang="en-US" sz="1100" dirty="0" smtClean="0"/>
              <a:t>to account for </a:t>
            </a:r>
            <a:r>
              <a:rPr lang="en-US" sz="1100" b="1" u="sng" dirty="0" smtClean="0"/>
              <a:t>the most job growth</a:t>
            </a:r>
            <a:r>
              <a:rPr lang="en-US" sz="1100" b="1" dirty="0" smtClean="0"/>
              <a:t> </a:t>
            </a:r>
            <a:r>
              <a:rPr lang="en-US" sz="1100" dirty="0" smtClean="0"/>
              <a:t>between</a:t>
            </a:r>
          </a:p>
          <a:p>
            <a:pPr algn="ctr"/>
            <a:r>
              <a:rPr lang="en-US" sz="1100" dirty="0" smtClean="0"/>
              <a:t>2008 and 2018.</a:t>
            </a:r>
          </a:p>
          <a:p>
            <a:pPr algn="ctr"/>
            <a:endParaRPr lang="en-US" sz="1100" dirty="0" smtClean="0"/>
          </a:p>
          <a:p>
            <a:pPr algn="ctr"/>
            <a:r>
              <a:rPr lang="en-US" sz="1100" dirty="0" smtClean="0"/>
              <a:t> In </a:t>
            </a:r>
            <a:r>
              <a:rPr lang="en-US" sz="1100" b="1" dirty="0" smtClean="0"/>
              <a:t>goods-producing </a:t>
            </a:r>
            <a:r>
              <a:rPr lang="en-US" sz="1100" dirty="0" smtClean="0"/>
              <a:t>industries,</a:t>
            </a:r>
          </a:p>
          <a:p>
            <a:pPr algn="ctr"/>
            <a:r>
              <a:rPr lang="en-US" sz="1100" dirty="0" smtClean="0"/>
              <a:t>employment is projected to </a:t>
            </a:r>
            <a:r>
              <a:rPr lang="en-US" sz="1100" b="1" dirty="0" smtClean="0"/>
              <a:t>stay about</a:t>
            </a:r>
          </a:p>
          <a:p>
            <a:pPr algn="ctr"/>
            <a:r>
              <a:rPr lang="en-US" sz="1100" b="1" dirty="0" smtClean="0"/>
              <a:t>the same </a:t>
            </a:r>
            <a:r>
              <a:rPr lang="en-US" sz="1100" dirty="0" smtClean="0"/>
              <a:t>over the decade. </a:t>
            </a:r>
          </a:p>
          <a:p>
            <a:pPr algn="ctr"/>
            <a:endParaRPr lang="en-US" sz="1100" dirty="0" smtClean="0"/>
          </a:p>
          <a:p>
            <a:pPr algn="ctr"/>
            <a:r>
              <a:rPr lang="en-US" sz="1100" dirty="0" smtClean="0"/>
              <a:t>This is due, in</a:t>
            </a:r>
          </a:p>
          <a:p>
            <a:pPr algn="ctr"/>
            <a:r>
              <a:rPr lang="en-US" sz="1100" dirty="0" smtClean="0"/>
              <a:t>part, to increased demand</a:t>
            </a:r>
          </a:p>
          <a:p>
            <a:pPr algn="ctr"/>
            <a:r>
              <a:rPr lang="en-US" sz="1100" dirty="0" smtClean="0"/>
              <a:t>for services and</a:t>
            </a:r>
          </a:p>
          <a:p>
            <a:pPr algn="ctr"/>
            <a:r>
              <a:rPr lang="en-US" sz="1100" b="1" dirty="0" smtClean="0"/>
              <a:t>the difficulty of automating</a:t>
            </a:r>
          </a:p>
          <a:p>
            <a:pPr algn="ctr"/>
            <a:r>
              <a:rPr lang="en-US" sz="1100" b="1" dirty="0" smtClean="0"/>
              <a:t>service tasks.</a:t>
            </a:r>
            <a:endParaRPr lang="en-US" sz="1100" b="1" dirty="0"/>
          </a:p>
        </p:txBody>
      </p:sp>
      <p:pic>
        <p:nvPicPr>
          <p:cNvPr id="5" name="Picture 3"/>
          <p:cNvPicPr>
            <a:picLocks noChangeAspect="1" noChangeArrowheads="1"/>
          </p:cNvPicPr>
          <p:nvPr/>
        </p:nvPicPr>
        <p:blipFill>
          <a:blip r:embed="rId3" cstate="print"/>
          <a:srcRect/>
          <a:stretch>
            <a:fillRect/>
          </a:stretch>
        </p:blipFill>
        <p:spPr bwMode="auto">
          <a:xfrm>
            <a:off x="5105400" y="646956"/>
            <a:ext cx="3817938" cy="5943600"/>
          </a:xfrm>
          <a:prstGeom prst="rect">
            <a:avLst/>
          </a:prstGeom>
          <a:noFill/>
          <a:ln w="9525">
            <a:noFill/>
            <a:miter lim="800000"/>
            <a:headEnd/>
            <a:tailEnd/>
          </a:ln>
          <a:effectLst/>
        </p:spPr>
      </p:pic>
      <p:sp>
        <p:nvSpPr>
          <p:cNvPr id="6" name="Rectangle 5"/>
          <p:cNvSpPr/>
          <p:nvPr/>
        </p:nvSpPr>
        <p:spPr>
          <a:xfrm>
            <a:off x="228600" y="6096000"/>
            <a:ext cx="4572000" cy="400110"/>
          </a:xfrm>
          <a:prstGeom prst="rect">
            <a:avLst/>
          </a:prstGeom>
        </p:spPr>
        <p:txBody>
          <a:bodyPr>
            <a:spAutoFit/>
          </a:bodyPr>
          <a:lstStyle/>
          <a:p>
            <a:pPr lvl="0">
              <a:buClr>
                <a:srgbClr val="438086"/>
              </a:buClr>
              <a:defRPr/>
            </a:pPr>
            <a:r>
              <a:rPr lang="en-US" sz="1000" dirty="0" smtClean="0">
                <a:solidFill>
                  <a:prstClr val="black"/>
                </a:solidFill>
                <a:latin typeface="Georgia"/>
                <a:cs typeface="Arial" pitchFamily="34" charset="0"/>
              </a:rPr>
              <a:t>US Bureau of Labor Statistics.  </a:t>
            </a:r>
          </a:p>
          <a:p>
            <a:pPr lvl="0">
              <a:buClr>
                <a:srgbClr val="438086"/>
              </a:buClr>
              <a:defRPr/>
            </a:pPr>
            <a:r>
              <a:rPr lang="en-US" sz="1000" dirty="0" smtClean="0">
                <a:solidFill>
                  <a:prstClr val="black"/>
                </a:solidFill>
                <a:latin typeface="Georgia"/>
                <a:cs typeface="Arial" pitchFamily="34" charset="0"/>
              </a:rPr>
              <a:t>http://www.bls.gov/opub/ooq/2008/winter/art03.pdf</a:t>
            </a:r>
            <a:endParaRPr lang="en-US" sz="1000" dirty="0">
              <a:solidFill>
                <a:prstClr val="black"/>
              </a:solidFill>
              <a:latin typeface="Georgia"/>
              <a:cs typeface="Arial" pitchFamily="34" charset="0"/>
            </a:endParaRPr>
          </a:p>
        </p:txBody>
      </p:sp>
      <p:sp>
        <p:nvSpPr>
          <p:cNvPr id="8" name="Rectangle 7"/>
          <p:cNvSpPr/>
          <p:nvPr/>
        </p:nvSpPr>
        <p:spPr>
          <a:xfrm>
            <a:off x="344714" y="226368"/>
            <a:ext cx="8763000" cy="461665"/>
          </a:xfrm>
          <a:prstGeom prst="rect">
            <a:avLst/>
          </a:prstGeom>
        </p:spPr>
        <p:txBody>
          <a:bodyPr wrap="square">
            <a:spAutoFit/>
          </a:bodyPr>
          <a:lstStyle/>
          <a:p>
            <a:r>
              <a:rPr lang="en-US" sz="2400" b="1" dirty="0" smtClean="0">
                <a:solidFill>
                  <a:srgbClr val="FF0000"/>
                </a:solidFill>
                <a:cs typeface="Arial" pitchFamily="34" charset="0"/>
              </a:rPr>
              <a:t>Projected US Service Employment Growth, 2008 - 2018</a:t>
            </a:r>
            <a:endParaRPr lang="en-US" sz="2400" dirty="0"/>
          </a:p>
        </p:txBody>
      </p:sp>
      <p:sp>
        <p:nvSpPr>
          <p:cNvPr id="9" name="Oval 8"/>
          <p:cNvSpPr/>
          <p:nvPr/>
        </p:nvSpPr>
        <p:spPr>
          <a:xfrm>
            <a:off x="3276600" y="1905000"/>
            <a:ext cx="2057400" cy="4114800"/>
          </a:xfrm>
          <a:prstGeom prst="ellipse">
            <a:avLst/>
          </a:prstGeom>
          <a:noFill/>
          <a:ln>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105400" y="1511463"/>
            <a:ext cx="4038600" cy="1295400"/>
          </a:xfrm>
          <a:prstGeom prst="ellipse">
            <a:avLst/>
          </a:prstGeom>
          <a:noFill/>
          <a:ln>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276600" y="6541152"/>
            <a:ext cx="5181600" cy="276999"/>
          </a:xfrm>
          <a:prstGeom prst="rect">
            <a:avLst/>
          </a:prstGeom>
        </p:spPr>
        <p:txBody>
          <a:bodyPr wrap="square">
            <a:spAutoFit/>
          </a:bodyPr>
          <a:lstStyle/>
          <a:p>
            <a:r>
              <a:rPr lang="en-US" sz="1200" b="1" i="1" dirty="0" smtClean="0">
                <a:solidFill>
                  <a:srgbClr val="C00000"/>
                </a:solidFill>
                <a:latin typeface="Georgia" pitchFamily="18" charset="0"/>
              </a:rPr>
              <a:t>Serv</a:t>
            </a:r>
            <a:r>
              <a:rPr lang="en-US" sz="1200" b="1" i="1" dirty="0" smtClean="0">
                <a:latin typeface="Georgia" pitchFamily="18" charset="0"/>
              </a:rPr>
              <a:t>Trans</a:t>
            </a:r>
            <a:r>
              <a:rPr lang="en-US" sz="1200" b="1" i="1" dirty="0" smtClean="0">
                <a:solidFill>
                  <a:srgbClr val="C00000"/>
                </a:solidFill>
                <a:latin typeface="Georgia" pitchFamily="18" charset="0"/>
              </a:rPr>
              <a:t> LLC –</a:t>
            </a:r>
            <a:r>
              <a:rPr lang="en-US" sz="1200" b="1" dirty="0" smtClean="0">
                <a:solidFill>
                  <a:srgbClr val="C00000"/>
                </a:solidFill>
                <a:latin typeface="Georgia" pitchFamily="18" charset="0"/>
              </a:rPr>
              <a:t>All  rights  reserved</a:t>
            </a:r>
            <a:endParaRPr lang="en-US" sz="1200" b="1" dirty="0">
              <a:solidFill>
                <a:srgbClr val="C00000"/>
              </a:solidFill>
              <a:latin typeface="Georgia" pitchFamily="18" charset="0"/>
            </a:endParaRPr>
          </a:p>
        </p:txBody>
      </p:sp>
    </p:spTree>
    <p:extLst>
      <p:ext uri="{BB962C8B-B14F-4D97-AF65-F5344CB8AC3E}">
        <p14:creationId xmlns:p14="http://schemas.microsoft.com/office/powerpoint/2010/main" val="2260736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cartoon: vintage social networking">
            <a:hlinkClick r:id="rId2"/>
          </p:cNvPr>
          <p:cNvPicPr>
            <a:picLocks noChangeAspect="1" noChangeArrowheads="1"/>
          </p:cNvPicPr>
          <p:nvPr/>
        </p:nvPicPr>
        <p:blipFill>
          <a:blip r:embed="rId3" cstate="print"/>
          <a:srcRect/>
          <a:stretch>
            <a:fillRect/>
          </a:stretch>
        </p:blipFill>
        <p:spPr bwMode="auto">
          <a:xfrm>
            <a:off x="543820" y="885249"/>
            <a:ext cx="6695180" cy="5365315"/>
          </a:xfrm>
          <a:prstGeom prst="rect">
            <a:avLst/>
          </a:prstGeom>
          <a:noFill/>
        </p:spPr>
      </p:pic>
      <p:sp>
        <p:nvSpPr>
          <p:cNvPr id="4" name="TextBox 3"/>
          <p:cNvSpPr txBox="1"/>
          <p:nvPr/>
        </p:nvSpPr>
        <p:spPr>
          <a:xfrm>
            <a:off x="325560" y="310753"/>
            <a:ext cx="8818440" cy="461665"/>
          </a:xfrm>
          <a:prstGeom prst="rect">
            <a:avLst/>
          </a:prstGeom>
          <a:solidFill>
            <a:schemeClr val="bg1"/>
          </a:solidFill>
        </p:spPr>
        <p:txBody>
          <a:bodyPr wrap="none" rtlCol="0">
            <a:spAutoFit/>
          </a:bodyPr>
          <a:lstStyle/>
          <a:p>
            <a:r>
              <a:rPr lang="en-US" sz="2400" b="1" dirty="0" smtClean="0">
                <a:solidFill>
                  <a:srgbClr val="FF0000"/>
                </a:solidFill>
              </a:rPr>
              <a:t>How many jobs were created or changed by new Services?</a:t>
            </a:r>
            <a:endParaRPr lang="en-US" sz="2400" b="1" dirty="0">
              <a:solidFill>
                <a:srgbClr val="FF0000"/>
              </a:solidFill>
            </a:endParaRPr>
          </a:p>
        </p:txBody>
      </p:sp>
      <p:sp>
        <p:nvSpPr>
          <p:cNvPr id="7" name="Rectangle 6"/>
          <p:cNvSpPr/>
          <p:nvPr/>
        </p:nvSpPr>
        <p:spPr>
          <a:xfrm>
            <a:off x="2801257" y="6476226"/>
            <a:ext cx="5181600" cy="276999"/>
          </a:xfrm>
          <a:prstGeom prst="rect">
            <a:avLst/>
          </a:prstGeom>
        </p:spPr>
        <p:txBody>
          <a:bodyPr wrap="square">
            <a:spAutoFit/>
          </a:bodyPr>
          <a:lstStyle/>
          <a:p>
            <a:r>
              <a:rPr lang="en-US" sz="1200" b="1" i="1" dirty="0" smtClean="0">
                <a:solidFill>
                  <a:srgbClr val="C00000"/>
                </a:solidFill>
                <a:latin typeface="Georgia" pitchFamily="18" charset="0"/>
              </a:rPr>
              <a:t>Serv</a:t>
            </a:r>
            <a:r>
              <a:rPr lang="en-US" sz="1200" b="1" i="1" dirty="0" smtClean="0">
                <a:latin typeface="Georgia" pitchFamily="18" charset="0"/>
              </a:rPr>
              <a:t>Trans</a:t>
            </a:r>
            <a:r>
              <a:rPr lang="en-US" sz="1200" b="1" i="1" dirty="0" smtClean="0">
                <a:solidFill>
                  <a:srgbClr val="C00000"/>
                </a:solidFill>
                <a:latin typeface="Georgia" pitchFamily="18" charset="0"/>
              </a:rPr>
              <a:t> LLC –</a:t>
            </a:r>
            <a:r>
              <a:rPr lang="en-US" sz="1200" b="1" dirty="0" smtClean="0">
                <a:solidFill>
                  <a:srgbClr val="C00000"/>
                </a:solidFill>
                <a:latin typeface="Georgia" pitchFamily="18" charset="0"/>
              </a:rPr>
              <a:t>All  rights  reserved</a:t>
            </a:r>
            <a:endParaRPr lang="en-US" sz="1200" b="1" dirty="0">
              <a:solidFill>
                <a:srgbClr val="C00000"/>
              </a:solidFill>
              <a:latin typeface="Georgia" pitchFamily="18" charset="0"/>
            </a:endParaRPr>
          </a:p>
        </p:txBody>
      </p:sp>
    </p:spTree>
    <p:extLst>
      <p:ext uri="{BB962C8B-B14F-4D97-AF65-F5344CB8AC3E}">
        <p14:creationId xmlns:p14="http://schemas.microsoft.com/office/powerpoint/2010/main" val="7473756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05000" y="990600"/>
            <a:ext cx="3819525" cy="4992843"/>
          </a:xfrm>
          <a:prstGeom prst="rect">
            <a:avLst/>
          </a:prstGeom>
        </p:spPr>
      </p:pic>
      <p:sp>
        <p:nvSpPr>
          <p:cNvPr id="3" name="TextBox 2"/>
          <p:cNvSpPr txBox="1"/>
          <p:nvPr/>
        </p:nvSpPr>
        <p:spPr>
          <a:xfrm>
            <a:off x="423862" y="228600"/>
            <a:ext cx="6781800" cy="400110"/>
          </a:xfrm>
          <a:prstGeom prst="rect">
            <a:avLst/>
          </a:prstGeom>
          <a:noFill/>
        </p:spPr>
        <p:txBody>
          <a:bodyPr wrap="square" rtlCol="0">
            <a:spAutoFit/>
          </a:bodyPr>
          <a:lstStyle/>
          <a:p>
            <a:pPr algn="ctr"/>
            <a:r>
              <a:rPr lang="en-US" sz="2000" b="1" dirty="0" smtClean="0">
                <a:solidFill>
                  <a:srgbClr val="FF0000"/>
                </a:solidFill>
              </a:rPr>
              <a:t>Manual labor to cognitive thinking</a:t>
            </a:r>
            <a:endParaRPr lang="en-US" sz="2000" b="1" dirty="0">
              <a:solidFill>
                <a:srgbClr val="FF0000"/>
              </a:solidFill>
            </a:endParaRPr>
          </a:p>
        </p:txBody>
      </p:sp>
    </p:spTree>
    <p:extLst>
      <p:ext uri="{BB962C8B-B14F-4D97-AF65-F5344CB8AC3E}">
        <p14:creationId xmlns:p14="http://schemas.microsoft.com/office/powerpoint/2010/main" val="35808380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6" name="Picture 14" descr="http://www.greenbookblog.org/wp-content/uploads/2012/03/big-data.jpg"/>
          <p:cNvPicPr>
            <a:picLocks noChangeAspect="1" noChangeArrowheads="1"/>
          </p:cNvPicPr>
          <p:nvPr/>
        </p:nvPicPr>
        <p:blipFill>
          <a:blip r:embed="rId2" cstate="print"/>
          <a:srcRect/>
          <a:stretch>
            <a:fillRect/>
          </a:stretch>
        </p:blipFill>
        <p:spPr bwMode="auto">
          <a:xfrm>
            <a:off x="7162800" y="3962400"/>
            <a:ext cx="1447800" cy="1085850"/>
          </a:xfrm>
          <a:prstGeom prst="rect">
            <a:avLst/>
          </a:prstGeom>
          <a:noFill/>
        </p:spPr>
      </p:pic>
      <p:pic>
        <p:nvPicPr>
          <p:cNvPr id="2" name="Picture 2" descr="C:\Documents and Settings\Douglas  Morse\Local Settings\Temporary Internet Files\Content.IE5\O9MBVW1B\MP900406534[1].jpg"/>
          <p:cNvPicPr>
            <a:picLocks noChangeAspect="1" noChangeArrowheads="1"/>
          </p:cNvPicPr>
          <p:nvPr/>
        </p:nvPicPr>
        <p:blipFill>
          <a:blip r:embed="rId3" cstate="print"/>
          <a:srcRect/>
          <a:stretch>
            <a:fillRect/>
          </a:stretch>
        </p:blipFill>
        <p:spPr bwMode="auto">
          <a:xfrm>
            <a:off x="228600" y="838200"/>
            <a:ext cx="2895601" cy="192964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Picture 6" descr="C:\Documents and Settings\Douglas  Morse\Local Settings\Temporary Internet Files\Content.IE5\1ZP3ORKV\MP900448679[1].jpg"/>
          <p:cNvPicPr>
            <a:picLocks noChangeAspect="1" noChangeArrowheads="1"/>
          </p:cNvPicPr>
          <p:nvPr/>
        </p:nvPicPr>
        <p:blipFill>
          <a:blip r:embed="rId4" cstate="print"/>
          <a:srcRect/>
          <a:stretch>
            <a:fillRect/>
          </a:stretch>
        </p:blipFill>
        <p:spPr bwMode="auto">
          <a:xfrm>
            <a:off x="3429000" y="838200"/>
            <a:ext cx="2819400" cy="1905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7" descr="C:\Documents and Settings\Douglas  Morse\Local Settings\Temporary Internet Files\Content.IE5\2KW7YT2F\MP900449118[1].jpg"/>
          <p:cNvPicPr>
            <a:picLocks noChangeAspect="1" noChangeArrowheads="1"/>
          </p:cNvPicPr>
          <p:nvPr/>
        </p:nvPicPr>
        <p:blipFill>
          <a:blip r:embed="rId5" cstate="print"/>
          <a:srcRect/>
          <a:stretch>
            <a:fillRect/>
          </a:stretch>
        </p:blipFill>
        <p:spPr bwMode="auto">
          <a:xfrm>
            <a:off x="5562600" y="4572000"/>
            <a:ext cx="1676400" cy="19722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8" descr="C:\Documents and Settings\Douglas  Morse\Local Settings\Temporary Internet Files\Content.IE5\O9MBVW1B\MP900422406[1].jpg"/>
          <p:cNvPicPr>
            <a:picLocks noChangeAspect="1" noChangeArrowheads="1"/>
          </p:cNvPicPr>
          <p:nvPr/>
        </p:nvPicPr>
        <p:blipFill>
          <a:blip r:embed="rId6" cstate="print"/>
          <a:srcRect/>
          <a:stretch>
            <a:fillRect/>
          </a:stretch>
        </p:blipFill>
        <p:spPr bwMode="auto">
          <a:xfrm>
            <a:off x="4267200" y="3886200"/>
            <a:ext cx="1715170" cy="1143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074" name="Picture 2" descr="C:\Documents and Settings\Douglas  Morse\Local Settings\Temporary Internet Files\Content.IE5\H1O4AV2Z\MP900448538[1].jpg"/>
          <p:cNvPicPr>
            <a:picLocks noChangeAspect="1" noChangeArrowheads="1"/>
          </p:cNvPicPr>
          <p:nvPr/>
        </p:nvPicPr>
        <p:blipFill>
          <a:blip r:embed="rId7" cstate="print"/>
          <a:srcRect/>
          <a:stretch>
            <a:fillRect/>
          </a:stretch>
        </p:blipFill>
        <p:spPr bwMode="auto">
          <a:xfrm>
            <a:off x="6553200" y="2895600"/>
            <a:ext cx="1295400" cy="952311"/>
          </a:xfrm>
          <a:prstGeom prst="rect">
            <a:avLst/>
          </a:prstGeom>
          <a:noFill/>
        </p:spPr>
      </p:pic>
      <p:pic>
        <p:nvPicPr>
          <p:cNvPr id="3075" name="Picture 3" descr="C:\Documents and Settings\Douglas  Morse\My Documents\My Pictures\Microsoft Clip Organizer\j0438779.jpg"/>
          <p:cNvPicPr>
            <a:picLocks noChangeAspect="1" noChangeArrowheads="1"/>
          </p:cNvPicPr>
          <p:nvPr/>
        </p:nvPicPr>
        <p:blipFill>
          <a:blip r:embed="rId8" cstate="print"/>
          <a:srcRect/>
          <a:stretch>
            <a:fillRect/>
          </a:stretch>
        </p:blipFill>
        <p:spPr bwMode="auto">
          <a:xfrm>
            <a:off x="6400800" y="838200"/>
            <a:ext cx="2407920" cy="1905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077" name="Picture 5" descr="https://encrypted-tbn2.gstatic.com/images?q=tbn:ANd9GcSOKwOY99cdBgNbVnAH6eodomL7v0W9YHuiDdr5YrsdRB_1Vp3RTQ"/>
          <p:cNvPicPr>
            <a:picLocks noChangeAspect="1" noChangeArrowheads="1"/>
          </p:cNvPicPr>
          <p:nvPr/>
        </p:nvPicPr>
        <p:blipFill>
          <a:blip r:embed="rId9" cstate="print"/>
          <a:srcRect/>
          <a:stretch>
            <a:fillRect/>
          </a:stretch>
        </p:blipFill>
        <p:spPr bwMode="auto">
          <a:xfrm>
            <a:off x="7848600" y="5105400"/>
            <a:ext cx="1143000" cy="1283179"/>
          </a:xfrm>
          <a:prstGeom prst="rect">
            <a:avLst/>
          </a:prstGeom>
          <a:noFill/>
        </p:spPr>
      </p:pic>
      <p:pic>
        <p:nvPicPr>
          <p:cNvPr id="3079" name="Picture 7" descr="http://blogs-images.forbes.com/denakouremetis/files/2012/10/barter2.jpeg"/>
          <p:cNvPicPr>
            <a:picLocks noChangeAspect="1" noChangeArrowheads="1"/>
          </p:cNvPicPr>
          <p:nvPr/>
        </p:nvPicPr>
        <p:blipFill>
          <a:blip r:embed="rId10" cstate="print"/>
          <a:srcRect/>
          <a:stretch>
            <a:fillRect/>
          </a:stretch>
        </p:blipFill>
        <p:spPr bwMode="auto">
          <a:xfrm>
            <a:off x="1295400" y="4267200"/>
            <a:ext cx="1636004" cy="914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080" name="Picture 8" descr="C:\Documents and Settings\Douglas  Morse\Local Settings\Temporary Internet Files\Content.IE5\2KW7YT2F\MP900400547[1].jpg"/>
          <p:cNvPicPr>
            <a:picLocks noChangeAspect="1" noChangeArrowheads="1"/>
          </p:cNvPicPr>
          <p:nvPr/>
        </p:nvPicPr>
        <p:blipFill>
          <a:blip r:embed="rId11" cstate="print"/>
          <a:srcRect/>
          <a:stretch>
            <a:fillRect/>
          </a:stretch>
        </p:blipFill>
        <p:spPr bwMode="auto">
          <a:xfrm>
            <a:off x="3429000" y="2819400"/>
            <a:ext cx="1569720" cy="1046071"/>
          </a:xfrm>
          <a:prstGeom prst="rect">
            <a:avLst/>
          </a:prstGeom>
          <a:noFill/>
        </p:spPr>
      </p:pic>
      <p:pic>
        <p:nvPicPr>
          <p:cNvPr id="3081" name="Picture 9" descr="C:\Documents and Settings\Douglas  Morse\Local Settings\Temporary Internet Files\Content.IE5\O9MBVW1B\MP900403797[1].jpg"/>
          <p:cNvPicPr>
            <a:picLocks noChangeAspect="1" noChangeArrowheads="1"/>
          </p:cNvPicPr>
          <p:nvPr/>
        </p:nvPicPr>
        <p:blipFill>
          <a:blip r:embed="rId12" cstate="print"/>
          <a:srcRect/>
          <a:stretch>
            <a:fillRect/>
          </a:stretch>
        </p:blipFill>
        <p:spPr bwMode="auto">
          <a:xfrm>
            <a:off x="228600" y="2895600"/>
            <a:ext cx="1570892" cy="10370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084" name="Picture 12" descr="C:\Documents and Settings\Douglas  Morse\Local Settings\Temporary Internet Files\Content.IE5\1ZP3ORKV\MP900448541[1].jpg"/>
          <p:cNvPicPr>
            <a:picLocks noChangeAspect="1" noChangeArrowheads="1"/>
          </p:cNvPicPr>
          <p:nvPr/>
        </p:nvPicPr>
        <p:blipFill>
          <a:blip r:embed="rId13" cstate="print"/>
          <a:srcRect/>
          <a:stretch>
            <a:fillRect/>
          </a:stretch>
        </p:blipFill>
        <p:spPr bwMode="auto">
          <a:xfrm>
            <a:off x="2351012" y="5199930"/>
            <a:ext cx="1970760" cy="1295400"/>
          </a:xfrm>
          <a:prstGeom prst="rect">
            <a:avLst/>
          </a:prstGeom>
          <a:noFill/>
        </p:spPr>
      </p:pic>
      <p:sp>
        <p:nvSpPr>
          <p:cNvPr id="19" name="TextBox 18"/>
          <p:cNvSpPr txBox="1"/>
          <p:nvPr/>
        </p:nvSpPr>
        <p:spPr>
          <a:xfrm>
            <a:off x="914400" y="838200"/>
            <a:ext cx="1436612" cy="338554"/>
          </a:xfrm>
          <a:prstGeom prst="rect">
            <a:avLst/>
          </a:prstGeom>
          <a:noFill/>
        </p:spPr>
        <p:txBody>
          <a:bodyPr wrap="none" rtlCol="0">
            <a:spAutoFit/>
          </a:bodyPr>
          <a:lstStyle/>
          <a:p>
            <a:r>
              <a:rPr lang="en-US" sz="1600" b="1" dirty="0" smtClean="0">
                <a:solidFill>
                  <a:schemeClr val="bg1"/>
                </a:solidFill>
                <a:effectLst>
                  <a:outerShdw blurRad="38100" dist="38100" dir="2700000" algn="tl">
                    <a:srgbClr val="000000">
                      <a:alpha val="43137"/>
                    </a:srgbClr>
                  </a:outerShdw>
                </a:effectLst>
              </a:rPr>
              <a:t>Ag Economy</a:t>
            </a:r>
            <a:endParaRPr lang="en-US" sz="1600" b="1" dirty="0">
              <a:solidFill>
                <a:schemeClr val="bg1"/>
              </a:solidFill>
              <a:effectLst>
                <a:outerShdw blurRad="38100" dist="38100" dir="2700000" algn="tl">
                  <a:srgbClr val="000000">
                    <a:alpha val="43137"/>
                  </a:srgbClr>
                </a:outerShdw>
              </a:effectLst>
            </a:endParaRPr>
          </a:p>
        </p:txBody>
      </p:sp>
      <p:sp>
        <p:nvSpPr>
          <p:cNvPr id="20" name="TextBox 19"/>
          <p:cNvSpPr txBox="1"/>
          <p:nvPr/>
        </p:nvSpPr>
        <p:spPr>
          <a:xfrm>
            <a:off x="3733800" y="838200"/>
            <a:ext cx="2089033" cy="338554"/>
          </a:xfrm>
          <a:prstGeom prst="rect">
            <a:avLst/>
          </a:prstGeom>
          <a:noFill/>
        </p:spPr>
        <p:txBody>
          <a:bodyPr wrap="square" rtlCol="0">
            <a:spAutoFit/>
          </a:bodyPr>
          <a:lstStyle/>
          <a:p>
            <a:r>
              <a:rPr lang="en-US" sz="1600" b="1" dirty="0" smtClean="0">
                <a:solidFill>
                  <a:schemeClr val="bg1"/>
                </a:solidFill>
                <a:effectLst>
                  <a:outerShdw blurRad="38100" dist="38100" dir="2700000" algn="tl">
                    <a:srgbClr val="000000">
                      <a:alpha val="43137"/>
                    </a:srgbClr>
                  </a:outerShdw>
                </a:effectLst>
              </a:rPr>
              <a:t>Industrial Economy</a:t>
            </a:r>
            <a:endParaRPr lang="en-US" sz="1600" b="1" dirty="0">
              <a:solidFill>
                <a:schemeClr val="bg1"/>
              </a:solidFill>
              <a:effectLst>
                <a:outerShdw blurRad="38100" dist="38100" dir="2700000" algn="tl">
                  <a:srgbClr val="000000">
                    <a:alpha val="43137"/>
                  </a:srgbClr>
                </a:outerShdw>
              </a:effectLst>
            </a:endParaRPr>
          </a:p>
        </p:txBody>
      </p:sp>
      <p:sp>
        <p:nvSpPr>
          <p:cNvPr id="21" name="TextBox 20"/>
          <p:cNvSpPr txBox="1"/>
          <p:nvPr/>
        </p:nvSpPr>
        <p:spPr>
          <a:xfrm>
            <a:off x="6705600" y="838200"/>
            <a:ext cx="1893467" cy="338554"/>
          </a:xfrm>
          <a:prstGeom prst="rect">
            <a:avLst/>
          </a:prstGeom>
          <a:noFill/>
        </p:spPr>
        <p:txBody>
          <a:bodyPr wrap="none" rtlCol="0">
            <a:spAutoFit/>
          </a:bodyPr>
          <a:lstStyle/>
          <a:p>
            <a:r>
              <a:rPr lang="en-US" sz="1600" b="1" dirty="0" smtClean="0">
                <a:solidFill>
                  <a:schemeClr val="bg1"/>
                </a:solidFill>
                <a:effectLst>
                  <a:outerShdw blurRad="38100" dist="38100" dir="2700000" algn="tl">
                    <a:srgbClr val="000000">
                      <a:alpha val="43137"/>
                    </a:srgbClr>
                  </a:outerShdw>
                </a:effectLst>
              </a:rPr>
              <a:t>Service Economy</a:t>
            </a:r>
            <a:endParaRPr lang="en-US" sz="1600" b="1" dirty="0">
              <a:solidFill>
                <a:schemeClr val="bg1"/>
              </a:solidFill>
              <a:effectLst>
                <a:outerShdw blurRad="38100" dist="38100" dir="2700000" algn="tl">
                  <a:srgbClr val="000000">
                    <a:alpha val="43137"/>
                  </a:srgbClr>
                </a:outerShdw>
              </a:effectLst>
            </a:endParaRPr>
          </a:p>
        </p:txBody>
      </p:sp>
      <p:sp>
        <p:nvSpPr>
          <p:cNvPr id="22" name="TextBox 21"/>
          <p:cNvSpPr txBox="1"/>
          <p:nvPr/>
        </p:nvSpPr>
        <p:spPr>
          <a:xfrm>
            <a:off x="457200" y="234268"/>
            <a:ext cx="3634328" cy="461665"/>
          </a:xfrm>
          <a:prstGeom prst="rect">
            <a:avLst/>
          </a:prstGeom>
          <a:noFill/>
        </p:spPr>
        <p:txBody>
          <a:bodyPr wrap="none" rtlCol="0">
            <a:spAutoFit/>
          </a:bodyPr>
          <a:lstStyle/>
          <a:p>
            <a:r>
              <a:rPr lang="en-US" sz="2400" b="1" dirty="0" smtClean="0">
                <a:solidFill>
                  <a:srgbClr val="FF0000"/>
                </a:solidFill>
                <a:effectLst>
                  <a:outerShdw blurRad="38100" dist="38100" dir="2700000" algn="tl">
                    <a:srgbClr val="000000">
                      <a:alpha val="43137"/>
                    </a:srgbClr>
                  </a:outerShdw>
                </a:effectLst>
              </a:rPr>
              <a:t>Global Economic Shifts</a:t>
            </a:r>
            <a:endParaRPr lang="en-US" sz="2400" b="1" dirty="0">
              <a:solidFill>
                <a:srgbClr val="FF0000"/>
              </a:solidFill>
              <a:effectLst>
                <a:outerShdw blurRad="38100" dist="38100" dir="2700000" algn="tl">
                  <a:srgbClr val="000000">
                    <a:alpha val="43137"/>
                  </a:srgbClr>
                </a:outerShdw>
              </a:effectLst>
            </a:endParaRPr>
          </a:p>
        </p:txBody>
      </p:sp>
      <p:sp>
        <p:nvSpPr>
          <p:cNvPr id="25" name="Rectangle 24"/>
          <p:cNvSpPr/>
          <p:nvPr/>
        </p:nvSpPr>
        <p:spPr>
          <a:xfrm>
            <a:off x="2539093" y="6470683"/>
            <a:ext cx="5181600" cy="276999"/>
          </a:xfrm>
          <a:prstGeom prst="rect">
            <a:avLst/>
          </a:prstGeom>
        </p:spPr>
        <p:txBody>
          <a:bodyPr wrap="square">
            <a:spAutoFit/>
          </a:bodyPr>
          <a:lstStyle/>
          <a:p>
            <a:r>
              <a:rPr lang="en-US" sz="1200" b="1" i="1" dirty="0" smtClean="0">
                <a:solidFill>
                  <a:srgbClr val="C00000"/>
                </a:solidFill>
                <a:latin typeface="Georgia" pitchFamily="18" charset="0"/>
              </a:rPr>
              <a:t>Serv</a:t>
            </a:r>
            <a:r>
              <a:rPr lang="en-US" sz="1200" b="1" i="1" dirty="0" smtClean="0">
                <a:latin typeface="Georgia" pitchFamily="18" charset="0"/>
              </a:rPr>
              <a:t>Trans</a:t>
            </a:r>
            <a:r>
              <a:rPr lang="en-US" sz="1200" b="1" i="1" dirty="0" smtClean="0">
                <a:solidFill>
                  <a:srgbClr val="C00000"/>
                </a:solidFill>
                <a:latin typeface="Georgia" pitchFamily="18" charset="0"/>
              </a:rPr>
              <a:t> LLC –</a:t>
            </a:r>
            <a:r>
              <a:rPr lang="en-US" sz="1200" b="1" dirty="0" smtClean="0">
                <a:solidFill>
                  <a:srgbClr val="C00000"/>
                </a:solidFill>
                <a:latin typeface="Georgia" pitchFamily="18" charset="0"/>
              </a:rPr>
              <a:t>All  rights  reserved</a:t>
            </a:r>
            <a:endParaRPr lang="en-US" sz="1200" b="1" dirty="0">
              <a:solidFill>
                <a:srgbClr val="C00000"/>
              </a:solidFill>
              <a:latin typeface="Georgia" pitchFamily="18" charset="0"/>
            </a:endParaRPr>
          </a:p>
        </p:txBody>
      </p:sp>
    </p:spTree>
    <p:extLst>
      <p:ext uri="{BB962C8B-B14F-4D97-AF65-F5344CB8AC3E}">
        <p14:creationId xmlns:p14="http://schemas.microsoft.com/office/powerpoint/2010/main" val="2276935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1+#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3080"/>
                                        </p:tgtEl>
                                        <p:attrNameLst>
                                          <p:attrName>style.visibility</p:attrName>
                                        </p:attrNameLst>
                                      </p:cBhvr>
                                      <p:to>
                                        <p:strVal val="visible"/>
                                      </p:to>
                                    </p:set>
                                    <p:anim calcmode="lin" valueType="num">
                                      <p:cBhvr additive="base">
                                        <p:cTn id="19" dur="500" fill="hold"/>
                                        <p:tgtEl>
                                          <p:spTgt spid="3080"/>
                                        </p:tgtEl>
                                        <p:attrNameLst>
                                          <p:attrName>ppt_x</p:attrName>
                                        </p:attrNameLst>
                                      </p:cBhvr>
                                      <p:tavLst>
                                        <p:tav tm="0">
                                          <p:val>
                                            <p:strVal val="1+#ppt_w/2"/>
                                          </p:val>
                                        </p:tav>
                                        <p:tav tm="100000">
                                          <p:val>
                                            <p:strVal val="#ppt_x"/>
                                          </p:val>
                                        </p:tav>
                                      </p:tavLst>
                                    </p:anim>
                                    <p:anim calcmode="lin" valueType="num">
                                      <p:cBhvr additive="base">
                                        <p:cTn id="20" dur="500" fill="hold"/>
                                        <p:tgtEl>
                                          <p:spTgt spid="3080"/>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fill="hold"/>
                                        <p:tgtEl>
                                          <p:spTgt spid="20"/>
                                        </p:tgtEl>
                                        <p:attrNameLst>
                                          <p:attrName>ppt_x</p:attrName>
                                        </p:attrNameLst>
                                      </p:cBhvr>
                                      <p:tavLst>
                                        <p:tav tm="0">
                                          <p:val>
                                            <p:strVal val="1+#ppt_w/2"/>
                                          </p:val>
                                        </p:tav>
                                        <p:tav tm="100000">
                                          <p:val>
                                            <p:strVal val="#ppt_x"/>
                                          </p:val>
                                        </p:tav>
                                      </p:tavLst>
                                    </p:anim>
                                    <p:anim calcmode="lin" valueType="num">
                                      <p:cBhvr additive="base">
                                        <p:cTn id="24"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nodeType="clickEffect">
                                  <p:stCondLst>
                                    <p:cond delay="0"/>
                                  </p:stCondLst>
                                  <p:childTnLst>
                                    <p:set>
                                      <p:cBhvr>
                                        <p:cTn id="28" dur="1" fill="hold">
                                          <p:stCondLst>
                                            <p:cond delay="0"/>
                                          </p:stCondLst>
                                        </p:cTn>
                                        <p:tgtEl>
                                          <p:spTgt spid="3086"/>
                                        </p:tgtEl>
                                        <p:attrNameLst>
                                          <p:attrName>style.visibility</p:attrName>
                                        </p:attrNameLst>
                                      </p:cBhvr>
                                      <p:to>
                                        <p:strVal val="visible"/>
                                      </p:to>
                                    </p:set>
                                    <p:anim calcmode="lin" valueType="num">
                                      <p:cBhvr additive="base">
                                        <p:cTn id="29" dur="500" fill="hold"/>
                                        <p:tgtEl>
                                          <p:spTgt spid="3086"/>
                                        </p:tgtEl>
                                        <p:attrNameLst>
                                          <p:attrName>ppt_x</p:attrName>
                                        </p:attrNameLst>
                                      </p:cBhvr>
                                      <p:tavLst>
                                        <p:tav tm="0">
                                          <p:val>
                                            <p:strVal val="1+#ppt_w/2"/>
                                          </p:val>
                                        </p:tav>
                                        <p:tav tm="100000">
                                          <p:val>
                                            <p:strVal val="#ppt_x"/>
                                          </p:val>
                                        </p:tav>
                                      </p:tavLst>
                                    </p:anim>
                                    <p:anim calcmode="lin" valueType="num">
                                      <p:cBhvr additive="base">
                                        <p:cTn id="30" dur="500" fill="hold"/>
                                        <p:tgtEl>
                                          <p:spTgt spid="3086"/>
                                        </p:tgtEl>
                                        <p:attrNameLst>
                                          <p:attrName>ppt_y</p:attrName>
                                        </p:attrNameLst>
                                      </p:cBhvr>
                                      <p:tavLst>
                                        <p:tav tm="0">
                                          <p:val>
                                            <p:strVal val="#ppt_y"/>
                                          </p:val>
                                        </p:tav>
                                        <p:tav tm="100000">
                                          <p:val>
                                            <p:strVal val="#ppt_y"/>
                                          </p:val>
                                        </p:tav>
                                      </p:tavLst>
                                    </p:anim>
                                  </p:childTnLst>
                                </p:cTn>
                              </p:par>
                              <p:par>
                                <p:cTn id="31" presetID="2" presetClass="entr" presetSubtype="2" fill="hold" nodeType="withEffect">
                                  <p:stCondLst>
                                    <p:cond delay="0"/>
                                  </p:stCondLst>
                                  <p:childTnLst>
                                    <p:set>
                                      <p:cBhvr>
                                        <p:cTn id="32" dur="1" fill="hold">
                                          <p:stCondLst>
                                            <p:cond delay="0"/>
                                          </p:stCondLst>
                                        </p:cTn>
                                        <p:tgtEl>
                                          <p:spTgt spid="3074"/>
                                        </p:tgtEl>
                                        <p:attrNameLst>
                                          <p:attrName>style.visibility</p:attrName>
                                        </p:attrNameLst>
                                      </p:cBhvr>
                                      <p:to>
                                        <p:strVal val="visible"/>
                                      </p:to>
                                    </p:set>
                                    <p:anim calcmode="lin" valueType="num">
                                      <p:cBhvr additive="base">
                                        <p:cTn id="33" dur="500" fill="hold"/>
                                        <p:tgtEl>
                                          <p:spTgt spid="3074"/>
                                        </p:tgtEl>
                                        <p:attrNameLst>
                                          <p:attrName>ppt_x</p:attrName>
                                        </p:attrNameLst>
                                      </p:cBhvr>
                                      <p:tavLst>
                                        <p:tav tm="0">
                                          <p:val>
                                            <p:strVal val="1+#ppt_w/2"/>
                                          </p:val>
                                        </p:tav>
                                        <p:tav tm="100000">
                                          <p:val>
                                            <p:strVal val="#ppt_x"/>
                                          </p:val>
                                        </p:tav>
                                      </p:tavLst>
                                    </p:anim>
                                    <p:anim calcmode="lin" valueType="num">
                                      <p:cBhvr additive="base">
                                        <p:cTn id="34" dur="500" fill="hold"/>
                                        <p:tgtEl>
                                          <p:spTgt spid="3074"/>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stCondLst>
                                    <p:cond delay="0"/>
                                  </p:stCondLst>
                                  <p:childTnLst>
                                    <p:set>
                                      <p:cBhvr>
                                        <p:cTn id="36" dur="1" fill="hold">
                                          <p:stCondLst>
                                            <p:cond delay="0"/>
                                          </p:stCondLst>
                                        </p:cTn>
                                        <p:tgtEl>
                                          <p:spTgt spid="3075"/>
                                        </p:tgtEl>
                                        <p:attrNameLst>
                                          <p:attrName>style.visibility</p:attrName>
                                        </p:attrNameLst>
                                      </p:cBhvr>
                                      <p:to>
                                        <p:strVal val="visible"/>
                                      </p:to>
                                    </p:set>
                                    <p:anim calcmode="lin" valueType="num">
                                      <p:cBhvr additive="base">
                                        <p:cTn id="37" dur="500" fill="hold"/>
                                        <p:tgtEl>
                                          <p:spTgt spid="3075"/>
                                        </p:tgtEl>
                                        <p:attrNameLst>
                                          <p:attrName>ppt_x</p:attrName>
                                        </p:attrNameLst>
                                      </p:cBhvr>
                                      <p:tavLst>
                                        <p:tav tm="0">
                                          <p:val>
                                            <p:strVal val="1+#ppt_w/2"/>
                                          </p:val>
                                        </p:tav>
                                        <p:tav tm="100000">
                                          <p:val>
                                            <p:strVal val="#ppt_x"/>
                                          </p:val>
                                        </p:tav>
                                      </p:tavLst>
                                    </p:anim>
                                    <p:anim calcmode="lin" valueType="num">
                                      <p:cBhvr additive="base">
                                        <p:cTn id="38" dur="500" fill="hold"/>
                                        <p:tgtEl>
                                          <p:spTgt spid="3075"/>
                                        </p:tgtEl>
                                        <p:attrNameLst>
                                          <p:attrName>ppt_y</p:attrName>
                                        </p:attrNameLst>
                                      </p:cBhvr>
                                      <p:tavLst>
                                        <p:tav tm="0">
                                          <p:val>
                                            <p:strVal val="#ppt_y"/>
                                          </p:val>
                                        </p:tav>
                                        <p:tav tm="100000">
                                          <p:val>
                                            <p:strVal val="#ppt_y"/>
                                          </p:val>
                                        </p:tav>
                                      </p:tavLst>
                                    </p:anim>
                                  </p:childTnLst>
                                </p:cTn>
                              </p:par>
                              <p:par>
                                <p:cTn id="39" presetID="2" presetClass="entr" presetSubtype="2" fill="hold" nodeType="withEffect">
                                  <p:stCondLst>
                                    <p:cond delay="0"/>
                                  </p:stCondLst>
                                  <p:childTnLst>
                                    <p:set>
                                      <p:cBhvr>
                                        <p:cTn id="40" dur="1" fill="hold">
                                          <p:stCondLst>
                                            <p:cond delay="0"/>
                                          </p:stCondLst>
                                        </p:cTn>
                                        <p:tgtEl>
                                          <p:spTgt spid="3077"/>
                                        </p:tgtEl>
                                        <p:attrNameLst>
                                          <p:attrName>style.visibility</p:attrName>
                                        </p:attrNameLst>
                                      </p:cBhvr>
                                      <p:to>
                                        <p:strVal val="visible"/>
                                      </p:to>
                                    </p:set>
                                    <p:anim calcmode="lin" valueType="num">
                                      <p:cBhvr additive="base">
                                        <p:cTn id="41" dur="500" fill="hold"/>
                                        <p:tgtEl>
                                          <p:spTgt spid="3077"/>
                                        </p:tgtEl>
                                        <p:attrNameLst>
                                          <p:attrName>ppt_x</p:attrName>
                                        </p:attrNameLst>
                                      </p:cBhvr>
                                      <p:tavLst>
                                        <p:tav tm="0">
                                          <p:val>
                                            <p:strVal val="1+#ppt_w/2"/>
                                          </p:val>
                                        </p:tav>
                                        <p:tav tm="100000">
                                          <p:val>
                                            <p:strVal val="#ppt_x"/>
                                          </p:val>
                                        </p:tav>
                                      </p:tavLst>
                                    </p:anim>
                                    <p:anim calcmode="lin" valueType="num">
                                      <p:cBhvr additive="base">
                                        <p:cTn id="42" dur="500" fill="hold"/>
                                        <p:tgtEl>
                                          <p:spTgt spid="3077"/>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1+#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ServTrans-PPtTemplate-v2</Template>
  <TotalTime>2004</TotalTime>
  <Words>1840</Words>
  <Application>Microsoft Office PowerPoint</Application>
  <PresentationFormat>On-screen Show (4:3)</PresentationFormat>
  <Paragraphs>368</Paragraphs>
  <Slides>24</Slides>
  <Notes>4</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24</vt:i4>
      </vt:variant>
    </vt:vector>
  </HeadingPairs>
  <TitlesOfParts>
    <vt:vector size="35" baseType="lpstr">
      <vt:lpstr>Arial</vt:lpstr>
      <vt:lpstr>Arial Narrow</vt:lpstr>
      <vt:lpstr>Calibri</vt:lpstr>
      <vt:lpstr>Courier New</vt:lpstr>
      <vt:lpstr>Georgia</vt:lpstr>
      <vt:lpstr>Symbol</vt:lpstr>
      <vt:lpstr>Times New Roman</vt:lpstr>
      <vt:lpstr>Wingdings</vt:lpstr>
      <vt:lpstr>Office Theme</vt:lpstr>
      <vt:lpstr>Custom Design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Discussion?</vt:lpstr>
      <vt:lpstr>PowerPoint Presentation</vt:lpstr>
      <vt:lpstr>PowerPoint Presentation</vt:lpstr>
      <vt:lpstr>PowerPoint Presentation</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Doug Morse</dc:creator>
  <cp:lastModifiedBy>Doug Morse</cp:lastModifiedBy>
  <cp:revision>33</cp:revision>
  <dcterms:created xsi:type="dcterms:W3CDTF">2014-12-17T02:25:12Z</dcterms:created>
  <dcterms:modified xsi:type="dcterms:W3CDTF">2015-09-05T00:58:19Z</dcterms:modified>
</cp:coreProperties>
</file>