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1" r:id="rId5"/>
    <p:sldId id="258" r:id="rId6"/>
    <p:sldId id="259" r:id="rId7"/>
    <p:sldId id="260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7" d="100"/>
          <a:sy n="67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77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33400" y="304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© Services Transformation and Innovation Group, LLC. All rights reserved.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06855-171D-4819-B412-6E6A8091BB87}" type="slidenum">
              <a:rPr lang="en-US" sz="9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ervTrans-Logo+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96240"/>
            <a:ext cx="144997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33400" y="762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52400" y="86106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Services Transformation and Innovation Group, LLC.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0000" y="86106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3DF4DC24-8DEC-40F5-8312-58F05A4478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ervTrans-Logo+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67640"/>
            <a:ext cx="144997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315200" cy="1222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3152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79-6AE6-459F-B2A0-0B8C901FA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79-6AE6-459F-B2A0-0B8C901FA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79-6AE6-459F-B2A0-0B8C901FA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79-6AE6-459F-B2A0-0B8C901FA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79-6AE6-459F-B2A0-0B8C901FA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79-6AE6-459F-B2A0-0B8C901FA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79-6AE6-459F-B2A0-0B8C901FA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79-6AE6-459F-B2A0-0B8C901FA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279-6AE6-459F-B2A0-0B8C901FA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9600"/>
            <a:ext cx="7354887" cy="1349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3548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524000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174875"/>
            <a:ext cx="37338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19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73050"/>
            <a:ext cx="4800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819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6553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6553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6553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idebar3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8337176" y="0"/>
            <a:ext cx="80682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7772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4F210-1B33-4B77-9EE7-8442BE9A8475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F59A-E949-4CF2-9730-4653578CAD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24400" y="6629400"/>
            <a:ext cx="4343400" cy="1365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Services Transformation &amp; Innovation Group, LLC  All rights reserved.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7EF59A-E949-4CF2-9730-4653578CADF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ervTrans-Logo+4C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772400" y="6172200"/>
            <a:ext cx="1205596" cy="3041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A000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A00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A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A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A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1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FCE279-6AE6-459F-B2A0-0B8C901FA7B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ervTrans-Logo+4C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934200" y="6172200"/>
            <a:ext cx="1812471" cy="4572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28575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81000" y="6553200"/>
            <a:ext cx="2743200" cy="15240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Services Transformation &amp; Innovation Group, LLC  All rights reserved.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A0000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A00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A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A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A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5265"/>
            <a:ext cx="7315200" cy="1222375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“It’s the CUSTOMER, stupid…”</a:t>
            </a:r>
            <a:br>
              <a:rPr lang="en-US" sz="3600" b="1" i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simple truths about pricing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16424"/>
            <a:ext cx="7315200" cy="16795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ISSIP Service Economics COI</a:t>
            </a:r>
          </a:p>
          <a:p>
            <a:r>
              <a:rPr lang="en-US" dirty="0" smtClean="0"/>
              <a:t>Oct 2015 </a:t>
            </a:r>
          </a:p>
          <a:p>
            <a:r>
              <a:rPr lang="en-US" sz="1900" dirty="0" smtClean="0"/>
              <a:t>Doug Morse </a:t>
            </a:r>
          </a:p>
          <a:p>
            <a:r>
              <a:rPr lang="en-US" sz="1900" dirty="0" smtClean="0"/>
              <a:t>Founder / Chief Inspiration Officer</a:t>
            </a:r>
          </a:p>
          <a:p>
            <a:r>
              <a:rPr lang="en-US" sz="1900" dirty="0" err="1" smtClean="0"/>
              <a:t>ServTrans</a:t>
            </a:r>
            <a:r>
              <a:rPr lang="en-US" sz="1900" dirty="0" smtClean="0"/>
              <a:t> LLC</a:t>
            </a:r>
            <a:endParaRPr lang="en-US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05193"/>
            <a:ext cx="2773680" cy="163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60020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Who sets the service prices at your company</a:t>
            </a:r>
            <a:r>
              <a:rPr lang="en-US" sz="2400" b="1" dirty="0" smtClean="0">
                <a:solidFill>
                  <a:srgbClr val="C00000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Is </a:t>
            </a:r>
            <a:r>
              <a:rPr lang="en-US" sz="2400" dirty="0"/>
              <a:t>it the product manager of whatever product </a:t>
            </a:r>
            <a:r>
              <a:rPr lang="en-US" sz="2400" dirty="0" smtClean="0"/>
              <a:t>or service?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Is </a:t>
            </a:r>
            <a:r>
              <a:rPr lang="en-US" sz="2400" dirty="0"/>
              <a:t>it a senior executive in </a:t>
            </a:r>
            <a:r>
              <a:rPr lang="en-US" sz="2400" dirty="0" smtClean="0"/>
              <a:t>the organization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Is </a:t>
            </a:r>
            <a:r>
              <a:rPr lang="en-US" sz="2400" dirty="0"/>
              <a:t>it </a:t>
            </a:r>
            <a:r>
              <a:rPr lang="en-US" sz="2400" dirty="0" smtClean="0"/>
              <a:t>corporate </a:t>
            </a:r>
            <a:r>
              <a:rPr lang="en-US" sz="2400" dirty="0"/>
              <a:t>marketing department?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Is </a:t>
            </a:r>
            <a:r>
              <a:rPr lang="en-US" sz="2400" dirty="0"/>
              <a:t>it someone in finance</a:t>
            </a:r>
            <a:r>
              <a:rPr lang="en-US" sz="24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None of the above?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09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 Time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44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099" y="1219200"/>
            <a:ext cx="8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Who sets the service prices at your company</a:t>
            </a:r>
            <a:r>
              <a:rPr lang="en-US" sz="2400" b="1" dirty="0" smtClean="0">
                <a:solidFill>
                  <a:srgbClr val="C00000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Is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it the product manager of whatever product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or service?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Is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it a senior executive in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the organization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Is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it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corporate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marketing department? 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Is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it someone in finance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None of the above – </a:t>
            </a:r>
            <a:r>
              <a:rPr lang="en-US" sz="2400" dirty="0" smtClean="0">
                <a:solidFill>
                  <a:srgbClr val="FF0000"/>
                </a:solidFill>
              </a:rPr>
              <a:t>Your customer arbitrates the real price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09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 Time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414336" y="5257800"/>
            <a:ext cx="457200" cy="3810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89501" y="2729302"/>
            <a:ext cx="3168362" cy="184269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09543" y="545625"/>
            <a:ext cx="500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Simple Truths About Pricing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447800"/>
            <a:ext cx="6553200" cy="7160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400" b="1" cap="all" spc="75" dirty="0">
                <a:latin typeface="Calibri" panose="020F0502020204030204" pitchFamily="34" charset="0"/>
              </a:rPr>
              <a:t>basic truth number #1:</a:t>
            </a: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400" b="1" cap="all" spc="75" dirty="0">
                <a:latin typeface="Calibri" panose="020F0502020204030204" pitchFamily="34" charset="0"/>
              </a:rPr>
              <a:t> Customers get to choose the PRICE; YOU get to choose the VALUE.</a:t>
            </a:r>
            <a:endParaRPr lang="en-US" sz="1400" b="1" cap="all" spc="75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337686" y="4894911"/>
            <a:ext cx="179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Variable Value</a:t>
            </a:r>
          </a:p>
          <a:p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0" y="2729302"/>
            <a:ext cx="1689140" cy="1842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884874" y="3240038"/>
            <a:ext cx="2702404" cy="767933"/>
            <a:chOff x="2931318" y="3445365"/>
            <a:chExt cx="2702404" cy="7679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318" y="3529402"/>
              <a:ext cx="974049" cy="5923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3445365"/>
              <a:ext cx="1214122" cy="76793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905367" y="3661679"/>
              <a:ext cx="701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or?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00" y="3097482"/>
            <a:ext cx="2360922" cy="1322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47878" y="4894911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Perceived Value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30956" y="4924275"/>
            <a:ext cx="1749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Intrinsic</a:t>
            </a:r>
            <a:r>
              <a:rPr lang="en-US" dirty="0"/>
              <a:t> </a:t>
            </a:r>
            <a:r>
              <a:rPr lang="en-US" b="1" dirty="0"/>
              <a:t>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219200"/>
            <a:ext cx="6934200" cy="7015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400" b="1" cap="all" spc="75" dirty="0">
                <a:latin typeface="Calibri" panose="020F0502020204030204" pitchFamily="34" charset="0"/>
              </a:rPr>
              <a:t>Basic Truth number 2:</a:t>
            </a: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400" b="1" cap="all" spc="75" dirty="0">
                <a:latin typeface="Calibri" panose="020F0502020204030204" pitchFamily="34" charset="0"/>
              </a:rPr>
              <a:t> IF it doesn’t sell the problem is the value, not the price!</a:t>
            </a:r>
            <a:endParaRPr lang="en-US" sz="1400" b="1" cap="all" spc="75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8800" y="457200"/>
            <a:ext cx="500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Simple Truths About Pricing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06" y="2926786"/>
            <a:ext cx="3736288" cy="2046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926786"/>
            <a:ext cx="4114800" cy="1692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138613" y="3550147"/>
            <a:ext cx="6096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OR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335356" y="5243093"/>
            <a:ext cx="4002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“I need a car for work” </a:t>
            </a:r>
            <a:endParaRPr lang="en-US" sz="2400" b="1" i="1" dirty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/>
              <a:t>How do I choose?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727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9543" y="455553"/>
            <a:ext cx="500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Simple Truths About Pricing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681" y="1185962"/>
            <a:ext cx="5638461" cy="7160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400" b="1" cap="all" spc="75" dirty="0">
                <a:latin typeface="Calibri" panose="020F0502020204030204" pitchFamily="34" charset="0"/>
              </a:rPr>
              <a:t>Basic Truth number 3:</a:t>
            </a: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400" b="1" cap="all" spc="75" dirty="0">
                <a:latin typeface="Calibri" panose="020F0502020204030204" pitchFamily="34" charset="0"/>
              </a:rPr>
              <a:t> The Value is a matter of </a:t>
            </a:r>
            <a:r>
              <a:rPr lang="en-US" sz="1400" b="1" cap="all" spc="75" dirty="0" smtClean="0">
                <a:latin typeface="Calibri" panose="020F0502020204030204" pitchFamily="34" charset="0"/>
              </a:rPr>
              <a:t>perspective – Prism Theory</a:t>
            </a:r>
            <a:endParaRPr lang="en-US" sz="1400" b="1" cap="all" spc="75" dirty="0">
              <a:effectLst/>
              <a:latin typeface="Calibri" panose="020F0502020204030204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29698" y="2286000"/>
            <a:ext cx="7870933" cy="3903612"/>
            <a:chOff x="129698" y="2286000"/>
            <a:chExt cx="7870933" cy="3903612"/>
          </a:xfrm>
        </p:grpSpPr>
        <p:grpSp>
          <p:nvGrpSpPr>
            <p:cNvPr id="70" name="Group 69"/>
            <p:cNvGrpSpPr/>
            <p:nvPr/>
          </p:nvGrpSpPr>
          <p:grpSpPr>
            <a:xfrm>
              <a:off x="381000" y="2286000"/>
              <a:ext cx="7619631" cy="3813175"/>
              <a:chOff x="559683" y="1127289"/>
              <a:chExt cx="8790020" cy="4971886"/>
            </a:xfrm>
          </p:grpSpPr>
          <p:pic>
            <p:nvPicPr>
              <p:cNvPr id="71" name="Picture 48" descr="Prism splitting white light into 6 colour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5903" y="1624041"/>
                <a:ext cx="5592097" cy="3667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683" y="2057399"/>
                <a:ext cx="2259717" cy="2259717"/>
              </a:xfrm>
              <a:prstGeom prst="rect">
                <a:avLst/>
              </a:prstGeom>
            </p:spPr>
          </p:pic>
          <p:grpSp>
            <p:nvGrpSpPr>
              <p:cNvPr id="73" name="Group 72"/>
              <p:cNvGrpSpPr/>
              <p:nvPr/>
            </p:nvGrpSpPr>
            <p:grpSpPr>
              <a:xfrm>
                <a:off x="7217511" y="4976579"/>
                <a:ext cx="1926489" cy="1122596"/>
                <a:chOff x="7217511" y="4962525"/>
                <a:chExt cx="2051050" cy="1136650"/>
              </a:xfrm>
            </p:grpSpPr>
            <p:sp>
              <p:nvSpPr>
                <p:cNvPr id="84" name="AutoShape 4"/>
                <p:cNvSpPr>
                  <a:spLocks noChangeArrowheads="1"/>
                </p:cNvSpPr>
                <p:nvPr/>
              </p:nvSpPr>
              <p:spPr bwMode="auto">
                <a:xfrm>
                  <a:off x="7217511" y="4962525"/>
                  <a:ext cx="2051050" cy="1136650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F5008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31061" y="5301300"/>
                  <a:ext cx="823946" cy="4591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b="1" i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New</a:t>
                  </a:r>
                  <a:r>
                    <a:rPr lang="en-US" altLang="en-US" b="1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7236261" y="2300089"/>
                <a:ext cx="1907739" cy="1295896"/>
                <a:chOff x="7391400" y="2396613"/>
                <a:chExt cx="1907739" cy="1295896"/>
              </a:xfrm>
            </p:grpSpPr>
            <p:sp>
              <p:nvSpPr>
                <p:cNvPr id="82" name="AutoShape 6"/>
                <p:cNvSpPr>
                  <a:spLocks noChangeArrowheads="1"/>
                </p:cNvSpPr>
                <p:nvPr/>
              </p:nvSpPr>
              <p:spPr bwMode="auto">
                <a:xfrm>
                  <a:off x="7391400" y="2396613"/>
                  <a:ext cx="1907739" cy="1295896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C8FEC8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3" name="Rectangle 20"/>
                <p:cNvSpPr>
                  <a:spLocks noChangeArrowheads="1"/>
                </p:cNvSpPr>
                <p:nvPr/>
              </p:nvSpPr>
              <p:spPr bwMode="auto">
                <a:xfrm>
                  <a:off x="7467599" y="2743200"/>
                  <a:ext cx="1742639" cy="59860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488" tIns="44450" rIns="90488" bIns="4445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b="1" i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Changing</a:t>
                  </a: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7086600" y="1197625"/>
                <a:ext cx="2057399" cy="1114464"/>
                <a:chOff x="7092950" y="1377949"/>
                <a:chExt cx="2057399" cy="1114464"/>
              </a:xfrm>
            </p:grpSpPr>
            <p:sp>
              <p:nvSpPr>
                <p:cNvPr id="80" name="AutoShape 7"/>
                <p:cNvSpPr>
                  <a:spLocks noChangeArrowheads="1"/>
                </p:cNvSpPr>
                <p:nvPr/>
              </p:nvSpPr>
              <p:spPr bwMode="auto">
                <a:xfrm>
                  <a:off x="7092950" y="1377949"/>
                  <a:ext cx="2057399" cy="1114464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FDC0E5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81" name="Rectangle 21"/>
                <p:cNvSpPr>
                  <a:spLocks noChangeArrowheads="1"/>
                </p:cNvSpPr>
                <p:nvPr/>
              </p:nvSpPr>
              <p:spPr bwMode="auto">
                <a:xfrm>
                  <a:off x="7224713" y="1585913"/>
                  <a:ext cx="1652698" cy="4591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b="1" i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Established</a:t>
                  </a: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7254449" y="3606400"/>
                <a:ext cx="2095254" cy="1179831"/>
                <a:chOff x="7254449" y="3606400"/>
                <a:chExt cx="2095254" cy="1179831"/>
              </a:xfrm>
            </p:grpSpPr>
            <p:sp>
              <p:nvSpPr>
                <p:cNvPr id="78" name="AutoShape 5"/>
                <p:cNvSpPr>
                  <a:spLocks noChangeArrowheads="1"/>
                </p:cNvSpPr>
                <p:nvPr/>
              </p:nvSpPr>
              <p:spPr bwMode="auto">
                <a:xfrm>
                  <a:off x="7254449" y="3606400"/>
                  <a:ext cx="2095254" cy="1179831"/>
                </a:xfrm>
                <a:prstGeom prst="star16">
                  <a:avLst>
                    <a:gd name="adj" fmla="val 37500"/>
                  </a:avLst>
                </a:prstGeom>
                <a:solidFill>
                  <a:srgbClr val="A2C1FE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9" name="Rectangle 22"/>
                <p:cNvSpPr>
                  <a:spLocks noChangeArrowheads="1"/>
                </p:cNvSpPr>
                <p:nvPr/>
              </p:nvSpPr>
              <p:spPr bwMode="auto">
                <a:xfrm>
                  <a:off x="7595422" y="3858017"/>
                  <a:ext cx="1295227" cy="4591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b="1" i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Growing</a:t>
                  </a:r>
                </a:p>
              </p:txBody>
            </p:sp>
          </p:grpSp>
          <p:sp>
            <p:nvSpPr>
              <p:cNvPr id="77" name="Up-Down Arrow 76"/>
              <p:cNvSpPr/>
              <p:nvPr/>
            </p:nvSpPr>
            <p:spPr>
              <a:xfrm>
                <a:off x="6532772" y="1127289"/>
                <a:ext cx="747210" cy="4562774"/>
              </a:xfrm>
              <a:prstGeom prst="upDownArrow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2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b="1" dirty="0" smtClean="0"/>
                  <a:t>Continuum of Needs</a:t>
                </a:r>
                <a:endParaRPr lang="en-US" b="1" dirty="0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1195513" y="3214076"/>
              <a:ext cx="853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Skills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664448" y="3595513"/>
              <a:ext cx="1157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Prism </a:t>
              </a:r>
            </a:p>
            <a:p>
              <a:pPr algn="ctr"/>
              <a:r>
                <a:rPr lang="en-US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Services</a:t>
              </a:r>
              <a:endPara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rot="17759203">
              <a:off x="1816702" y="3401324"/>
              <a:ext cx="1305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Planning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 rot="568532">
              <a:off x="1997086" y="4880125"/>
              <a:ext cx="1872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Comic Sans MS" panose="030F0702030302020204" pitchFamily="66" charset="0"/>
                </a:rPr>
                <a:t>Implementation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7660759">
              <a:off x="3866954" y="4472571"/>
              <a:ext cx="105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Comic Sans MS" panose="030F0702030302020204" pitchFamily="66" charset="0"/>
                </a:rPr>
                <a:t>Support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29698" y="5543281"/>
              <a:ext cx="58668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b="1" i="1" dirty="0">
                  <a:solidFill>
                    <a:srgbClr val="C00000"/>
                  </a:solidFill>
                </a:rPr>
                <a:t>A Customer’s Perspective of Value Changes in </a:t>
              </a:r>
            </a:p>
            <a:p>
              <a:r>
                <a:rPr lang="en-US" altLang="en-US" b="1" i="1" dirty="0">
                  <a:solidFill>
                    <a:srgbClr val="C00000"/>
                  </a:solidFill>
                </a:rPr>
                <a:t>Relation their Relative NEEDs at a POINT in TIME.</a:t>
              </a:r>
              <a:endParaRPr lang="en-US" altLang="en-US" b="1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1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500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Simple Truths About Pricing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143000"/>
            <a:ext cx="6553200" cy="7160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400" b="1" cap="all" spc="75" dirty="0">
                <a:latin typeface="Calibri" panose="020F0502020204030204" pitchFamily="34" charset="0"/>
              </a:rPr>
              <a:t>Basic Truth number 4:</a:t>
            </a: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400" b="1" cap="all" spc="75" dirty="0">
                <a:latin typeface="Calibri" panose="020F0502020204030204" pitchFamily="34" charset="0"/>
              </a:rPr>
              <a:t> Pricing is a strategic process and not just a marketing task</a:t>
            </a:r>
            <a:endParaRPr lang="en-US" sz="1400" b="1" cap="all" spc="75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2" descr="C:\Documents and Settings\Douglas  Morse\Local Settings\Temporary Internet Files\Content.IE5\O9MBVW1B\MP9004065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9" y="2151448"/>
            <a:ext cx="2895601" cy="1929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C:\Documents and Settings\Douglas  Morse\Local Settings\Temporary Internet Files\Content.IE5\1ZP3ORKV\MP9004486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3687" y="2160973"/>
            <a:ext cx="28194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Documents and Settings\Douglas  Morse\My Documents\My Pictures\Microsoft Clip Organizer\j04387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3940" y="2176095"/>
            <a:ext cx="240792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70349" y="5075107"/>
            <a:ext cx="279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What Business are you in?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0880" y="5078151"/>
            <a:ext cx="2985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What behavior(s) are you trying to promote or influence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13940" y="5109770"/>
            <a:ext cx="2194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What problems are you trying to solve?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635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" y="2819400"/>
            <a:ext cx="1847850" cy="2466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685800"/>
            <a:ext cx="500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Simple Truths About Pricing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447800"/>
            <a:ext cx="5486400" cy="7160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400" b="1" cap="all" spc="75" dirty="0">
                <a:latin typeface="Calibri" panose="020F0502020204030204" pitchFamily="34" charset="0"/>
              </a:rPr>
              <a:t>Basic Truth number 5:</a:t>
            </a: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400" b="1" cap="all" spc="75" dirty="0">
                <a:latin typeface="Calibri" panose="020F0502020204030204" pitchFamily="34" charset="0"/>
              </a:rPr>
              <a:t> If the Value is not right, then pricing does not matter</a:t>
            </a:r>
            <a:endParaRPr lang="en-US" sz="1400" b="1" cap="all" spc="75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2673953"/>
            <a:ext cx="2590800" cy="1867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7" y="2832429"/>
            <a:ext cx="2299207" cy="1715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06" y="2734595"/>
            <a:ext cx="2324277" cy="1746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5286375"/>
            <a:ext cx="7455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Comic Sans MS" panose="030F0702030302020204" pitchFamily="66" charset="0"/>
              </a:rPr>
              <a:t>Who is the recipient of value?</a:t>
            </a:r>
            <a:endParaRPr lang="en-US" sz="24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00" y="1979585"/>
            <a:ext cx="3659199" cy="1862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514249"/>
            <a:ext cx="500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Simple Truths About Pricing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3828166" cy="2139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295400"/>
            <a:ext cx="5715000" cy="7160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400" b="1" cap="all" spc="75" dirty="0">
                <a:latin typeface="Calibri" panose="020F0502020204030204" pitchFamily="34" charset="0"/>
              </a:rPr>
              <a:t>The lasting truth</a:t>
            </a: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US" sz="1400" b="1" cap="all" spc="75" dirty="0">
                <a:latin typeface="Calibri" panose="020F0502020204030204" pitchFamily="34" charset="0"/>
              </a:rPr>
              <a:t> best practices just follows someone else’s innovation</a:t>
            </a:r>
            <a:endParaRPr lang="en-US" sz="1400" b="1" cap="all" spc="75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13" descr="6030 and 7030 Series Tracto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261" y="3857625"/>
            <a:ext cx="2982357" cy="216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4038600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in Outcome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7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ServTrans-PPtTemplate-v2</Template>
  <TotalTime>4025</TotalTime>
  <Words>336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Wingdings</vt:lpstr>
      <vt:lpstr>Office Theme</vt:lpstr>
      <vt:lpstr>Custom Design</vt:lpstr>
      <vt:lpstr>“It’s the CUSTOMER, stupid…” The simple truths about pricing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Morse</dc:creator>
  <cp:lastModifiedBy>Doug Morse</cp:lastModifiedBy>
  <cp:revision>19</cp:revision>
  <dcterms:created xsi:type="dcterms:W3CDTF">2015-10-27T19:47:33Z</dcterms:created>
  <dcterms:modified xsi:type="dcterms:W3CDTF">2015-10-30T14:53:22Z</dcterms:modified>
</cp:coreProperties>
</file>